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02" r:id="rId2"/>
  </p:sldMasterIdLst>
  <p:notesMasterIdLst>
    <p:notesMasterId r:id="rId33"/>
  </p:notesMasterIdLst>
  <p:sldIdLst>
    <p:sldId id="256" r:id="rId3"/>
    <p:sldId id="280" r:id="rId4"/>
    <p:sldId id="281" r:id="rId5"/>
    <p:sldId id="259" r:id="rId6"/>
    <p:sldId id="260" r:id="rId7"/>
    <p:sldId id="305" r:id="rId8"/>
    <p:sldId id="282" r:id="rId9"/>
    <p:sldId id="306" r:id="rId10"/>
    <p:sldId id="283" r:id="rId11"/>
    <p:sldId id="308" r:id="rId12"/>
    <p:sldId id="302" r:id="rId13"/>
    <p:sldId id="303" r:id="rId14"/>
    <p:sldId id="288" r:id="rId15"/>
    <p:sldId id="298" r:id="rId16"/>
    <p:sldId id="293" r:id="rId17"/>
    <p:sldId id="290" r:id="rId18"/>
    <p:sldId id="312" r:id="rId19"/>
    <p:sldId id="264" r:id="rId20"/>
    <p:sldId id="287" r:id="rId21"/>
    <p:sldId id="270" r:id="rId22"/>
    <p:sldId id="300" r:id="rId23"/>
    <p:sldId id="311" r:id="rId24"/>
    <p:sldId id="309" r:id="rId25"/>
    <p:sldId id="284" r:id="rId26"/>
    <p:sldId id="266" r:id="rId27"/>
    <p:sldId id="301" r:id="rId28"/>
    <p:sldId id="268" r:id="rId29"/>
    <p:sldId id="297" r:id="rId30"/>
    <p:sldId id="274" r:id="rId31"/>
    <p:sldId id="28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00B050"/>
    <a:srgbClr val="E9701E"/>
    <a:srgbClr val="824013"/>
    <a:srgbClr val="D2DEEF"/>
    <a:srgbClr val="5B9BD5"/>
    <a:srgbClr val="F2F2F2"/>
    <a:srgbClr val="C5E0B4"/>
    <a:srgbClr val="FF533D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-88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206A50-981B-4CD7-9D23-FC65B520731F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AB2928B-E2DF-4C8F-B79B-89D7FD42A96A}">
      <dgm:prSet phldrT="[文本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 介绍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C9ACFC-8E04-40DC-99A5-FFF41D5A27D6}" type="parTrans" cxnId="{B687796A-C93D-4E03-A3DF-EDD275AD7A09}">
      <dgm:prSet/>
      <dgm:spPr/>
      <dgm:t>
        <a:bodyPr/>
        <a:lstStyle/>
        <a:p>
          <a:endParaRPr lang="zh-CN" altLang="en-US"/>
        </a:p>
      </dgm:t>
    </dgm:pt>
    <dgm:pt modelId="{DE95F878-3F43-499E-9A78-946A82456496}" type="sibTrans" cxnId="{B687796A-C93D-4E03-A3DF-EDD275AD7A09}">
      <dgm:prSet/>
      <dgm:spPr/>
      <dgm:t>
        <a:bodyPr/>
        <a:lstStyle/>
        <a:p>
          <a:endParaRPr lang="zh-CN" altLang="en-US"/>
        </a:p>
      </dgm:t>
    </dgm:pt>
    <dgm:pt modelId="{02005786-9948-49CD-94EE-000B3A182E88}">
      <dgm:prSet phldrT="[文本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方案 设计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54EC33A-677A-4CCA-90EB-A87AD702CD75}" type="parTrans" cxnId="{46F7DF98-7432-41B9-B28C-147C2CA7673E}">
      <dgm:prSet/>
      <dgm:spPr/>
      <dgm:t>
        <a:bodyPr/>
        <a:lstStyle/>
        <a:p>
          <a:endParaRPr lang="zh-CN" altLang="en-US"/>
        </a:p>
      </dgm:t>
    </dgm:pt>
    <dgm:pt modelId="{3EED8E21-1E68-45CF-A630-76D59AA983A6}" type="sibTrans" cxnId="{46F7DF98-7432-41B9-B28C-147C2CA7673E}">
      <dgm:prSet/>
      <dgm:spPr/>
      <dgm:t>
        <a:bodyPr/>
        <a:lstStyle/>
        <a:p>
          <a:endParaRPr lang="zh-CN" altLang="en-US"/>
        </a:p>
      </dgm:t>
    </dgm:pt>
    <dgm:pt modelId="{2E357439-8065-4BE9-9208-A76C0286117A}">
      <dgm:prSet phldrT="[文本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结果 输出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259910-6D9F-440F-B401-86AF549B845F}" type="parTrans" cxnId="{39879981-18AC-4DF4-A507-92576844D0B6}">
      <dgm:prSet/>
      <dgm:spPr/>
      <dgm:t>
        <a:bodyPr/>
        <a:lstStyle/>
        <a:p>
          <a:endParaRPr lang="zh-CN" altLang="en-US"/>
        </a:p>
      </dgm:t>
    </dgm:pt>
    <dgm:pt modelId="{91A206C4-A0AA-414F-9CFD-D400D39D34A8}" type="sibTrans" cxnId="{39879981-18AC-4DF4-A507-92576844D0B6}">
      <dgm:prSet/>
      <dgm:spPr/>
      <dgm:t>
        <a:bodyPr/>
        <a:lstStyle/>
        <a:p>
          <a:endParaRPr lang="zh-CN" altLang="en-US"/>
        </a:p>
      </dgm:t>
    </dgm:pt>
    <dgm:pt modelId="{4535E5A1-6F50-42AE-A3FC-C80E8BF2811D}">
      <dgm:prSet phldrT="[文本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赛题 概况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EA51F1-8ACF-481B-855D-40A71D0892FC}" type="sibTrans" cxnId="{C85963D2-25F7-48A0-B541-590A6446C684}">
      <dgm:prSet/>
      <dgm:spPr/>
      <dgm:t>
        <a:bodyPr/>
        <a:lstStyle/>
        <a:p>
          <a:endParaRPr lang="zh-CN" altLang="en-US"/>
        </a:p>
      </dgm:t>
    </dgm:pt>
    <dgm:pt modelId="{4BD2FED8-A1ED-44F2-B625-F330034E9A50}" type="parTrans" cxnId="{C85963D2-25F7-48A0-B541-590A6446C684}">
      <dgm:prSet/>
      <dgm:spPr/>
      <dgm:t>
        <a:bodyPr/>
        <a:lstStyle/>
        <a:p>
          <a:endParaRPr lang="zh-CN" altLang="en-US"/>
        </a:p>
      </dgm:t>
    </dgm:pt>
    <dgm:pt modelId="{45FCDCA3-9178-4084-94C4-820F3CCB3A0C}" type="pres">
      <dgm:prSet presAssocID="{6C206A50-981B-4CD7-9D23-FC65B520731F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88F5BD3-7F83-47C2-AF99-C1E4F2247B3F}" type="pres">
      <dgm:prSet presAssocID="{6C206A50-981B-4CD7-9D23-FC65B520731F}" presName="axisShape" presStyleLbl="bgShp" presStyleIdx="0" presStyleCnt="1"/>
      <dgm:spPr/>
    </dgm:pt>
    <dgm:pt modelId="{38CA5940-A416-47DC-A636-BCBB74185F58}" type="pres">
      <dgm:prSet presAssocID="{6C206A50-981B-4CD7-9D23-FC65B520731F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21FB2C-F125-4ACD-A609-68E9D8922750}" type="pres">
      <dgm:prSet presAssocID="{6C206A50-981B-4CD7-9D23-FC65B520731F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3E3DD1-8621-4F73-AB86-411B4629A13A}" type="pres">
      <dgm:prSet presAssocID="{6C206A50-981B-4CD7-9D23-FC65B520731F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2E2766-F09A-4D96-8F75-CF1989421A4B}" type="pres">
      <dgm:prSet presAssocID="{6C206A50-981B-4CD7-9D23-FC65B520731F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6F7DF98-7432-41B9-B28C-147C2CA7673E}" srcId="{6C206A50-981B-4CD7-9D23-FC65B520731F}" destId="{02005786-9948-49CD-94EE-000B3A182E88}" srcOrd="2" destOrd="0" parTransId="{A54EC33A-677A-4CCA-90EB-A87AD702CD75}" sibTransId="{3EED8E21-1E68-45CF-A630-76D59AA983A6}"/>
    <dgm:cxn modelId="{B490EEFF-D771-423E-8B63-FD566986342E}" type="presOf" srcId="{6C206A50-981B-4CD7-9D23-FC65B520731F}" destId="{45FCDCA3-9178-4084-94C4-820F3CCB3A0C}" srcOrd="0" destOrd="0" presId="urn:microsoft.com/office/officeart/2005/8/layout/matrix2"/>
    <dgm:cxn modelId="{0717E288-8208-4234-B551-7C00F70D6CCB}" type="presOf" srcId="{4535E5A1-6F50-42AE-A3FC-C80E8BF2811D}" destId="{38CA5940-A416-47DC-A636-BCBB74185F58}" srcOrd="0" destOrd="0" presId="urn:microsoft.com/office/officeart/2005/8/layout/matrix2"/>
    <dgm:cxn modelId="{67E27D05-04E5-45EB-B7D4-0D219582812C}" type="presOf" srcId="{2E357439-8065-4BE9-9208-A76C0286117A}" destId="{1E2E2766-F09A-4D96-8F75-CF1989421A4B}" srcOrd="0" destOrd="0" presId="urn:microsoft.com/office/officeart/2005/8/layout/matrix2"/>
    <dgm:cxn modelId="{B687796A-C93D-4E03-A3DF-EDD275AD7A09}" srcId="{6C206A50-981B-4CD7-9D23-FC65B520731F}" destId="{BAB2928B-E2DF-4C8F-B79B-89D7FD42A96A}" srcOrd="1" destOrd="0" parTransId="{12C9ACFC-8E04-40DC-99A5-FFF41D5A27D6}" sibTransId="{DE95F878-3F43-499E-9A78-946A82456496}"/>
    <dgm:cxn modelId="{39879981-18AC-4DF4-A507-92576844D0B6}" srcId="{6C206A50-981B-4CD7-9D23-FC65B520731F}" destId="{2E357439-8065-4BE9-9208-A76C0286117A}" srcOrd="3" destOrd="0" parTransId="{9C259910-6D9F-440F-B401-86AF549B845F}" sibTransId="{91A206C4-A0AA-414F-9CFD-D400D39D34A8}"/>
    <dgm:cxn modelId="{C85963D2-25F7-48A0-B541-590A6446C684}" srcId="{6C206A50-981B-4CD7-9D23-FC65B520731F}" destId="{4535E5A1-6F50-42AE-A3FC-C80E8BF2811D}" srcOrd="0" destOrd="0" parTransId="{4BD2FED8-A1ED-44F2-B625-F330034E9A50}" sibTransId="{8FEA51F1-8ACF-481B-855D-40A71D0892FC}"/>
    <dgm:cxn modelId="{E93F461D-00BD-4BDF-A26F-D1A0D98FB640}" type="presOf" srcId="{BAB2928B-E2DF-4C8F-B79B-89D7FD42A96A}" destId="{7C21FB2C-F125-4ACD-A609-68E9D8922750}" srcOrd="0" destOrd="0" presId="urn:microsoft.com/office/officeart/2005/8/layout/matrix2"/>
    <dgm:cxn modelId="{4AA008F3-105D-4045-BBD4-D1EC24D0B93B}" type="presOf" srcId="{02005786-9948-49CD-94EE-000B3A182E88}" destId="{AB3E3DD1-8621-4F73-AB86-411B4629A13A}" srcOrd="0" destOrd="0" presId="urn:microsoft.com/office/officeart/2005/8/layout/matrix2"/>
    <dgm:cxn modelId="{01D67B5B-72CF-492A-A649-B82EF9923AF2}" type="presParOf" srcId="{45FCDCA3-9178-4084-94C4-820F3CCB3A0C}" destId="{B88F5BD3-7F83-47C2-AF99-C1E4F2247B3F}" srcOrd="0" destOrd="0" presId="urn:microsoft.com/office/officeart/2005/8/layout/matrix2"/>
    <dgm:cxn modelId="{1DAE58A5-54A1-48DB-A0AC-2BA3FD4C97F7}" type="presParOf" srcId="{45FCDCA3-9178-4084-94C4-820F3CCB3A0C}" destId="{38CA5940-A416-47DC-A636-BCBB74185F58}" srcOrd="1" destOrd="0" presId="urn:microsoft.com/office/officeart/2005/8/layout/matrix2"/>
    <dgm:cxn modelId="{D88CFC3C-FB45-445A-8883-6A8F16A7A2DE}" type="presParOf" srcId="{45FCDCA3-9178-4084-94C4-820F3CCB3A0C}" destId="{7C21FB2C-F125-4ACD-A609-68E9D8922750}" srcOrd="2" destOrd="0" presId="urn:microsoft.com/office/officeart/2005/8/layout/matrix2"/>
    <dgm:cxn modelId="{8EA6E0EB-9D84-435E-AAFB-B50001ACFFA0}" type="presParOf" srcId="{45FCDCA3-9178-4084-94C4-820F3CCB3A0C}" destId="{AB3E3DD1-8621-4F73-AB86-411B4629A13A}" srcOrd="3" destOrd="0" presId="urn:microsoft.com/office/officeart/2005/8/layout/matrix2"/>
    <dgm:cxn modelId="{BBE96BFE-7F20-4045-BB96-A31549AECEA8}" type="presParOf" srcId="{45FCDCA3-9178-4084-94C4-820F3CCB3A0C}" destId="{1E2E2766-F09A-4D96-8F75-CF1989421A4B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206A50-981B-4CD7-9D23-FC65B520731F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AB2928B-E2DF-4C8F-B79B-89D7FD42A96A}">
      <dgm:prSet phldrT="[文本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 介绍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C9ACFC-8E04-40DC-99A5-FFF41D5A27D6}" type="parTrans" cxnId="{B687796A-C93D-4E03-A3DF-EDD275AD7A09}">
      <dgm:prSet/>
      <dgm:spPr/>
      <dgm:t>
        <a:bodyPr/>
        <a:lstStyle/>
        <a:p>
          <a:endParaRPr lang="zh-CN" altLang="en-US"/>
        </a:p>
      </dgm:t>
    </dgm:pt>
    <dgm:pt modelId="{DE95F878-3F43-499E-9A78-946A82456496}" type="sibTrans" cxnId="{B687796A-C93D-4E03-A3DF-EDD275AD7A09}">
      <dgm:prSet/>
      <dgm:spPr/>
      <dgm:t>
        <a:bodyPr/>
        <a:lstStyle/>
        <a:p>
          <a:endParaRPr lang="zh-CN" altLang="en-US"/>
        </a:p>
      </dgm:t>
    </dgm:pt>
    <dgm:pt modelId="{02005786-9948-49CD-94EE-000B3A182E88}">
      <dgm:prSet phldrT="[文本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方案 设计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54EC33A-677A-4CCA-90EB-A87AD702CD75}" type="parTrans" cxnId="{46F7DF98-7432-41B9-B28C-147C2CA7673E}">
      <dgm:prSet/>
      <dgm:spPr/>
      <dgm:t>
        <a:bodyPr/>
        <a:lstStyle/>
        <a:p>
          <a:endParaRPr lang="zh-CN" altLang="en-US"/>
        </a:p>
      </dgm:t>
    </dgm:pt>
    <dgm:pt modelId="{3EED8E21-1E68-45CF-A630-76D59AA983A6}" type="sibTrans" cxnId="{46F7DF98-7432-41B9-B28C-147C2CA7673E}">
      <dgm:prSet/>
      <dgm:spPr/>
      <dgm:t>
        <a:bodyPr/>
        <a:lstStyle/>
        <a:p>
          <a:endParaRPr lang="zh-CN" altLang="en-US"/>
        </a:p>
      </dgm:t>
    </dgm:pt>
    <dgm:pt modelId="{2E357439-8065-4BE9-9208-A76C0286117A}">
      <dgm:prSet phldrT="[文本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结果 输出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259910-6D9F-440F-B401-86AF549B845F}" type="parTrans" cxnId="{39879981-18AC-4DF4-A507-92576844D0B6}">
      <dgm:prSet/>
      <dgm:spPr/>
      <dgm:t>
        <a:bodyPr/>
        <a:lstStyle/>
        <a:p>
          <a:endParaRPr lang="zh-CN" altLang="en-US"/>
        </a:p>
      </dgm:t>
    </dgm:pt>
    <dgm:pt modelId="{91A206C4-A0AA-414F-9CFD-D400D39D34A8}" type="sibTrans" cxnId="{39879981-18AC-4DF4-A507-92576844D0B6}">
      <dgm:prSet/>
      <dgm:spPr/>
      <dgm:t>
        <a:bodyPr/>
        <a:lstStyle/>
        <a:p>
          <a:endParaRPr lang="zh-CN" altLang="en-US"/>
        </a:p>
      </dgm:t>
    </dgm:pt>
    <dgm:pt modelId="{4535E5A1-6F50-42AE-A3FC-C80E8BF2811D}">
      <dgm:prSet phldrT="[文本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赛题 概况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EA51F1-8ACF-481B-855D-40A71D0892FC}" type="sibTrans" cxnId="{C85963D2-25F7-48A0-B541-590A6446C684}">
      <dgm:prSet/>
      <dgm:spPr/>
      <dgm:t>
        <a:bodyPr/>
        <a:lstStyle/>
        <a:p>
          <a:endParaRPr lang="zh-CN" altLang="en-US"/>
        </a:p>
      </dgm:t>
    </dgm:pt>
    <dgm:pt modelId="{4BD2FED8-A1ED-44F2-B625-F330034E9A50}" type="parTrans" cxnId="{C85963D2-25F7-48A0-B541-590A6446C684}">
      <dgm:prSet/>
      <dgm:spPr/>
      <dgm:t>
        <a:bodyPr/>
        <a:lstStyle/>
        <a:p>
          <a:endParaRPr lang="zh-CN" altLang="en-US"/>
        </a:p>
      </dgm:t>
    </dgm:pt>
    <dgm:pt modelId="{45FCDCA3-9178-4084-94C4-820F3CCB3A0C}" type="pres">
      <dgm:prSet presAssocID="{6C206A50-981B-4CD7-9D23-FC65B520731F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88F5BD3-7F83-47C2-AF99-C1E4F2247B3F}" type="pres">
      <dgm:prSet presAssocID="{6C206A50-981B-4CD7-9D23-FC65B520731F}" presName="axisShape" presStyleLbl="bgShp" presStyleIdx="0" presStyleCnt="1"/>
      <dgm:spPr/>
    </dgm:pt>
    <dgm:pt modelId="{38CA5940-A416-47DC-A636-BCBB74185F58}" type="pres">
      <dgm:prSet presAssocID="{6C206A50-981B-4CD7-9D23-FC65B520731F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21FB2C-F125-4ACD-A609-68E9D8922750}" type="pres">
      <dgm:prSet presAssocID="{6C206A50-981B-4CD7-9D23-FC65B520731F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3E3DD1-8621-4F73-AB86-411B4629A13A}" type="pres">
      <dgm:prSet presAssocID="{6C206A50-981B-4CD7-9D23-FC65B520731F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2E2766-F09A-4D96-8F75-CF1989421A4B}" type="pres">
      <dgm:prSet presAssocID="{6C206A50-981B-4CD7-9D23-FC65B520731F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68EA005-16D8-40B9-8906-8A7D77E6E10C}" type="presOf" srcId="{02005786-9948-49CD-94EE-000B3A182E88}" destId="{AB3E3DD1-8621-4F73-AB86-411B4629A13A}" srcOrd="0" destOrd="0" presId="urn:microsoft.com/office/officeart/2005/8/layout/matrix2"/>
    <dgm:cxn modelId="{46F7DF98-7432-41B9-B28C-147C2CA7673E}" srcId="{6C206A50-981B-4CD7-9D23-FC65B520731F}" destId="{02005786-9948-49CD-94EE-000B3A182E88}" srcOrd="2" destOrd="0" parTransId="{A54EC33A-677A-4CCA-90EB-A87AD702CD75}" sibTransId="{3EED8E21-1E68-45CF-A630-76D59AA983A6}"/>
    <dgm:cxn modelId="{1BFE355C-3B3D-4B39-B610-51B29D7115CB}" type="presOf" srcId="{2E357439-8065-4BE9-9208-A76C0286117A}" destId="{1E2E2766-F09A-4D96-8F75-CF1989421A4B}" srcOrd="0" destOrd="0" presId="urn:microsoft.com/office/officeart/2005/8/layout/matrix2"/>
    <dgm:cxn modelId="{C85963D2-25F7-48A0-B541-590A6446C684}" srcId="{6C206A50-981B-4CD7-9D23-FC65B520731F}" destId="{4535E5A1-6F50-42AE-A3FC-C80E8BF2811D}" srcOrd="0" destOrd="0" parTransId="{4BD2FED8-A1ED-44F2-B625-F330034E9A50}" sibTransId="{8FEA51F1-8ACF-481B-855D-40A71D0892FC}"/>
    <dgm:cxn modelId="{B687796A-C93D-4E03-A3DF-EDD275AD7A09}" srcId="{6C206A50-981B-4CD7-9D23-FC65B520731F}" destId="{BAB2928B-E2DF-4C8F-B79B-89D7FD42A96A}" srcOrd="1" destOrd="0" parTransId="{12C9ACFC-8E04-40DC-99A5-FFF41D5A27D6}" sibTransId="{DE95F878-3F43-499E-9A78-946A82456496}"/>
    <dgm:cxn modelId="{395D581B-4F1A-4A84-A4AE-6A68C2842670}" type="presOf" srcId="{4535E5A1-6F50-42AE-A3FC-C80E8BF2811D}" destId="{38CA5940-A416-47DC-A636-BCBB74185F58}" srcOrd="0" destOrd="0" presId="urn:microsoft.com/office/officeart/2005/8/layout/matrix2"/>
    <dgm:cxn modelId="{68F0286D-6621-49BE-A831-AE97CA668321}" type="presOf" srcId="{BAB2928B-E2DF-4C8F-B79B-89D7FD42A96A}" destId="{7C21FB2C-F125-4ACD-A609-68E9D8922750}" srcOrd="0" destOrd="0" presId="urn:microsoft.com/office/officeart/2005/8/layout/matrix2"/>
    <dgm:cxn modelId="{39879981-18AC-4DF4-A507-92576844D0B6}" srcId="{6C206A50-981B-4CD7-9D23-FC65B520731F}" destId="{2E357439-8065-4BE9-9208-A76C0286117A}" srcOrd="3" destOrd="0" parTransId="{9C259910-6D9F-440F-B401-86AF549B845F}" sibTransId="{91A206C4-A0AA-414F-9CFD-D400D39D34A8}"/>
    <dgm:cxn modelId="{C380ECDF-F819-4F42-A02F-06F4BB3E3D6D}" type="presOf" srcId="{6C206A50-981B-4CD7-9D23-FC65B520731F}" destId="{45FCDCA3-9178-4084-94C4-820F3CCB3A0C}" srcOrd="0" destOrd="0" presId="urn:microsoft.com/office/officeart/2005/8/layout/matrix2"/>
    <dgm:cxn modelId="{EB77BBCA-0722-4A40-8873-C17379694E07}" type="presParOf" srcId="{45FCDCA3-9178-4084-94C4-820F3CCB3A0C}" destId="{B88F5BD3-7F83-47C2-AF99-C1E4F2247B3F}" srcOrd="0" destOrd="0" presId="urn:microsoft.com/office/officeart/2005/8/layout/matrix2"/>
    <dgm:cxn modelId="{37FBEE8D-36D0-493E-A3C3-9555E55F6332}" type="presParOf" srcId="{45FCDCA3-9178-4084-94C4-820F3CCB3A0C}" destId="{38CA5940-A416-47DC-A636-BCBB74185F58}" srcOrd="1" destOrd="0" presId="urn:microsoft.com/office/officeart/2005/8/layout/matrix2"/>
    <dgm:cxn modelId="{1DD79EE9-47C0-4445-9AFB-BB1870622A9B}" type="presParOf" srcId="{45FCDCA3-9178-4084-94C4-820F3CCB3A0C}" destId="{7C21FB2C-F125-4ACD-A609-68E9D8922750}" srcOrd="2" destOrd="0" presId="urn:microsoft.com/office/officeart/2005/8/layout/matrix2"/>
    <dgm:cxn modelId="{48C1B30A-FE1F-4C01-B87F-5B504D736C4E}" type="presParOf" srcId="{45FCDCA3-9178-4084-94C4-820F3CCB3A0C}" destId="{AB3E3DD1-8621-4F73-AB86-411B4629A13A}" srcOrd="3" destOrd="0" presId="urn:microsoft.com/office/officeart/2005/8/layout/matrix2"/>
    <dgm:cxn modelId="{FDD56BAA-3FC3-494A-B75B-394377F4AF72}" type="presParOf" srcId="{45FCDCA3-9178-4084-94C4-820F3CCB3A0C}" destId="{1E2E2766-F09A-4D96-8F75-CF1989421A4B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206A50-981B-4CD7-9D23-FC65B520731F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AB2928B-E2DF-4C8F-B79B-89D7FD42A96A}">
      <dgm:prSet phldrT="[文本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 介绍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C9ACFC-8E04-40DC-99A5-FFF41D5A27D6}" type="parTrans" cxnId="{B687796A-C93D-4E03-A3DF-EDD275AD7A09}">
      <dgm:prSet/>
      <dgm:spPr/>
      <dgm:t>
        <a:bodyPr/>
        <a:lstStyle/>
        <a:p>
          <a:endParaRPr lang="zh-CN" altLang="en-US"/>
        </a:p>
      </dgm:t>
    </dgm:pt>
    <dgm:pt modelId="{DE95F878-3F43-499E-9A78-946A82456496}" type="sibTrans" cxnId="{B687796A-C93D-4E03-A3DF-EDD275AD7A09}">
      <dgm:prSet/>
      <dgm:spPr/>
      <dgm:t>
        <a:bodyPr/>
        <a:lstStyle/>
        <a:p>
          <a:endParaRPr lang="zh-CN" altLang="en-US"/>
        </a:p>
      </dgm:t>
    </dgm:pt>
    <dgm:pt modelId="{02005786-9948-49CD-94EE-000B3A182E88}">
      <dgm:prSet phldrT="[文本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方案 设计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54EC33A-677A-4CCA-90EB-A87AD702CD75}" type="parTrans" cxnId="{46F7DF98-7432-41B9-B28C-147C2CA7673E}">
      <dgm:prSet/>
      <dgm:spPr/>
      <dgm:t>
        <a:bodyPr/>
        <a:lstStyle/>
        <a:p>
          <a:endParaRPr lang="zh-CN" altLang="en-US"/>
        </a:p>
      </dgm:t>
    </dgm:pt>
    <dgm:pt modelId="{3EED8E21-1E68-45CF-A630-76D59AA983A6}" type="sibTrans" cxnId="{46F7DF98-7432-41B9-B28C-147C2CA7673E}">
      <dgm:prSet/>
      <dgm:spPr/>
      <dgm:t>
        <a:bodyPr/>
        <a:lstStyle/>
        <a:p>
          <a:endParaRPr lang="zh-CN" altLang="en-US"/>
        </a:p>
      </dgm:t>
    </dgm:pt>
    <dgm:pt modelId="{2E357439-8065-4BE9-9208-A76C0286117A}">
      <dgm:prSet phldrT="[文本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结果 输出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259910-6D9F-440F-B401-86AF549B845F}" type="parTrans" cxnId="{39879981-18AC-4DF4-A507-92576844D0B6}">
      <dgm:prSet/>
      <dgm:spPr/>
      <dgm:t>
        <a:bodyPr/>
        <a:lstStyle/>
        <a:p>
          <a:endParaRPr lang="zh-CN" altLang="en-US"/>
        </a:p>
      </dgm:t>
    </dgm:pt>
    <dgm:pt modelId="{91A206C4-A0AA-414F-9CFD-D400D39D34A8}" type="sibTrans" cxnId="{39879981-18AC-4DF4-A507-92576844D0B6}">
      <dgm:prSet/>
      <dgm:spPr/>
      <dgm:t>
        <a:bodyPr/>
        <a:lstStyle/>
        <a:p>
          <a:endParaRPr lang="zh-CN" altLang="en-US"/>
        </a:p>
      </dgm:t>
    </dgm:pt>
    <dgm:pt modelId="{4535E5A1-6F50-42AE-A3FC-C80E8BF2811D}">
      <dgm:prSet phldrT="[文本]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赛题 概况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EA51F1-8ACF-481B-855D-40A71D0892FC}" type="sibTrans" cxnId="{C85963D2-25F7-48A0-B541-590A6446C684}">
      <dgm:prSet/>
      <dgm:spPr/>
      <dgm:t>
        <a:bodyPr/>
        <a:lstStyle/>
        <a:p>
          <a:endParaRPr lang="zh-CN" altLang="en-US"/>
        </a:p>
      </dgm:t>
    </dgm:pt>
    <dgm:pt modelId="{4BD2FED8-A1ED-44F2-B625-F330034E9A50}" type="parTrans" cxnId="{C85963D2-25F7-48A0-B541-590A6446C684}">
      <dgm:prSet/>
      <dgm:spPr/>
      <dgm:t>
        <a:bodyPr/>
        <a:lstStyle/>
        <a:p>
          <a:endParaRPr lang="zh-CN" altLang="en-US"/>
        </a:p>
      </dgm:t>
    </dgm:pt>
    <dgm:pt modelId="{45FCDCA3-9178-4084-94C4-820F3CCB3A0C}" type="pres">
      <dgm:prSet presAssocID="{6C206A50-981B-4CD7-9D23-FC65B520731F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88F5BD3-7F83-47C2-AF99-C1E4F2247B3F}" type="pres">
      <dgm:prSet presAssocID="{6C206A50-981B-4CD7-9D23-FC65B520731F}" presName="axisShape" presStyleLbl="bgShp" presStyleIdx="0" presStyleCnt="1"/>
      <dgm:spPr/>
    </dgm:pt>
    <dgm:pt modelId="{38CA5940-A416-47DC-A636-BCBB74185F58}" type="pres">
      <dgm:prSet presAssocID="{6C206A50-981B-4CD7-9D23-FC65B520731F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21FB2C-F125-4ACD-A609-68E9D8922750}" type="pres">
      <dgm:prSet presAssocID="{6C206A50-981B-4CD7-9D23-FC65B520731F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3E3DD1-8621-4F73-AB86-411B4629A13A}" type="pres">
      <dgm:prSet presAssocID="{6C206A50-981B-4CD7-9D23-FC65B520731F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2E2766-F09A-4D96-8F75-CF1989421A4B}" type="pres">
      <dgm:prSet presAssocID="{6C206A50-981B-4CD7-9D23-FC65B520731F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6F7DF98-7432-41B9-B28C-147C2CA7673E}" srcId="{6C206A50-981B-4CD7-9D23-FC65B520731F}" destId="{02005786-9948-49CD-94EE-000B3A182E88}" srcOrd="2" destOrd="0" parTransId="{A54EC33A-677A-4CCA-90EB-A87AD702CD75}" sibTransId="{3EED8E21-1E68-45CF-A630-76D59AA983A6}"/>
    <dgm:cxn modelId="{FB80A8FE-93D4-4EA5-A0E4-B99D67666693}" type="presOf" srcId="{02005786-9948-49CD-94EE-000B3A182E88}" destId="{AB3E3DD1-8621-4F73-AB86-411B4629A13A}" srcOrd="0" destOrd="0" presId="urn:microsoft.com/office/officeart/2005/8/layout/matrix2"/>
    <dgm:cxn modelId="{555E1CA1-F2AD-46C8-BDB4-8CCFDCA1FCDD}" type="presOf" srcId="{4535E5A1-6F50-42AE-A3FC-C80E8BF2811D}" destId="{38CA5940-A416-47DC-A636-BCBB74185F58}" srcOrd="0" destOrd="0" presId="urn:microsoft.com/office/officeart/2005/8/layout/matrix2"/>
    <dgm:cxn modelId="{1191528F-E0FA-4DBD-A919-DF01EFC2148C}" type="presOf" srcId="{6C206A50-981B-4CD7-9D23-FC65B520731F}" destId="{45FCDCA3-9178-4084-94C4-820F3CCB3A0C}" srcOrd="0" destOrd="0" presId="urn:microsoft.com/office/officeart/2005/8/layout/matrix2"/>
    <dgm:cxn modelId="{77CA0339-A4AB-44CB-919F-746269A7038A}" type="presOf" srcId="{2E357439-8065-4BE9-9208-A76C0286117A}" destId="{1E2E2766-F09A-4D96-8F75-CF1989421A4B}" srcOrd="0" destOrd="0" presId="urn:microsoft.com/office/officeart/2005/8/layout/matrix2"/>
    <dgm:cxn modelId="{B687796A-C93D-4E03-A3DF-EDD275AD7A09}" srcId="{6C206A50-981B-4CD7-9D23-FC65B520731F}" destId="{BAB2928B-E2DF-4C8F-B79B-89D7FD42A96A}" srcOrd="1" destOrd="0" parTransId="{12C9ACFC-8E04-40DC-99A5-FFF41D5A27D6}" sibTransId="{DE95F878-3F43-499E-9A78-946A82456496}"/>
    <dgm:cxn modelId="{39879981-18AC-4DF4-A507-92576844D0B6}" srcId="{6C206A50-981B-4CD7-9D23-FC65B520731F}" destId="{2E357439-8065-4BE9-9208-A76C0286117A}" srcOrd="3" destOrd="0" parTransId="{9C259910-6D9F-440F-B401-86AF549B845F}" sibTransId="{91A206C4-A0AA-414F-9CFD-D400D39D34A8}"/>
    <dgm:cxn modelId="{83FABE6C-76C7-43FE-9CE8-A253F6E1451D}" type="presOf" srcId="{BAB2928B-E2DF-4C8F-B79B-89D7FD42A96A}" destId="{7C21FB2C-F125-4ACD-A609-68E9D8922750}" srcOrd="0" destOrd="0" presId="urn:microsoft.com/office/officeart/2005/8/layout/matrix2"/>
    <dgm:cxn modelId="{C85963D2-25F7-48A0-B541-590A6446C684}" srcId="{6C206A50-981B-4CD7-9D23-FC65B520731F}" destId="{4535E5A1-6F50-42AE-A3FC-C80E8BF2811D}" srcOrd="0" destOrd="0" parTransId="{4BD2FED8-A1ED-44F2-B625-F330034E9A50}" sibTransId="{8FEA51F1-8ACF-481B-855D-40A71D0892FC}"/>
    <dgm:cxn modelId="{0DFACFF0-0981-4C02-A794-FFD2FC1FF352}" type="presParOf" srcId="{45FCDCA3-9178-4084-94C4-820F3CCB3A0C}" destId="{B88F5BD3-7F83-47C2-AF99-C1E4F2247B3F}" srcOrd="0" destOrd="0" presId="urn:microsoft.com/office/officeart/2005/8/layout/matrix2"/>
    <dgm:cxn modelId="{CD4BFC36-FA19-4AE0-96F0-7EB9D9828232}" type="presParOf" srcId="{45FCDCA3-9178-4084-94C4-820F3CCB3A0C}" destId="{38CA5940-A416-47DC-A636-BCBB74185F58}" srcOrd="1" destOrd="0" presId="urn:microsoft.com/office/officeart/2005/8/layout/matrix2"/>
    <dgm:cxn modelId="{670B3C1F-B969-43A2-A1ED-5DB7176C0B7A}" type="presParOf" srcId="{45FCDCA3-9178-4084-94C4-820F3CCB3A0C}" destId="{7C21FB2C-F125-4ACD-A609-68E9D8922750}" srcOrd="2" destOrd="0" presId="urn:microsoft.com/office/officeart/2005/8/layout/matrix2"/>
    <dgm:cxn modelId="{CC8823EA-A724-42ED-AB61-AE6924EF7378}" type="presParOf" srcId="{45FCDCA3-9178-4084-94C4-820F3CCB3A0C}" destId="{AB3E3DD1-8621-4F73-AB86-411B4629A13A}" srcOrd="3" destOrd="0" presId="urn:microsoft.com/office/officeart/2005/8/layout/matrix2"/>
    <dgm:cxn modelId="{7272C209-0CBB-41CA-B310-E65087886788}" type="presParOf" srcId="{45FCDCA3-9178-4084-94C4-820F3CCB3A0C}" destId="{1E2E2766-F09A-4D96-8F75-CF1989421A4B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206A50-981B-4CD7-9D23-FC65B520731F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AB2928B-E2DF-4C8F-B79B-89D7FD42A96A}">
      <dgm:prSet phldrT="[文本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数据 介绍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C9ACFC-8E04-40DC-99A5-FFF41D5A27D6}" type="parTrans" cxnId="{B687796A-C93D-4E03-A3DF-EDD275AD7A09}">
      <dgm:prSet/>
      <dgm:spPr/>
      <dgm:t>
        <a:bodyPr/>
        <a:lstStyle/>
        <a:p>
          <a:endParaRPr lang="zh-CN" altLang="en-US"/>
        </a:p>
      </dgm:t>
    </dgm:pt>
    <dgm:pt modelId="{DE95F878-3F43-499E-9A78-946A82456496}" type="sibTrans" cxnId="{B687796A-C93D-4E03-A3DF-EDD275AD7A09}">
      <dgm:prSet/>
      <dgm:spPr/>
      <dgm:t>
        <a:bodyPr/>
        <a:lstStyle/>
        <a:p>
          <a:endParaRPr lang="zh-CN" altLang="en-US"/>
        </a:p>
      </dgm:t>
    </dgm:pt>
    <dgm:pt modelId="{02005786-9948-49CD-94EE-000B3A182E88}">
      <dgm:prSet phldrT="[文本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方案 设计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54EC33A-677A-4CCA-90EB-A87AD702CD75}" type="parTrans" cxnId="{46F7DF98-7432-41B9-B28C-147C2CA7673E}">
      <dgm:prSet/>
      <dgm:spPr/>
      <dgm:t>
        <a:bodyPr/>
        <a:lstStyle/>
        <a:p>
          <a:endParaRPr lang="zh-CN" altLang="en-US"/>
        </a:p>
      </dgm:t>
    </dgm:pt>
    <dgm:pt modelId="{3EED8E21-1E68-45CF-A630-76D59AA983A6}" type="sibTrans" cxnId="{46F7DF98-7432-41B9-B28C-147C2CA7673E}">
      <dgm:prSet/>
      <dgm:spPr/>
      <dgm:t>
        <a:bodyPr/>
        <a:lstStyle/>
        <a:p>
          <a:endParaRPr lang="zh-CN" altLang="en-US"/>
        </a:p>
      </dgm:t>
    </dgm:pt>
    <dgm:pt modelId="{2E357439-8065-4BE9-9208-A76C0286117A}">
      <dgm:prSet phldrT="[文本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mtClean="0">
              <a:latin typeface="微软雅黑" panose="020B0503020204020204" pitchFamily="34" charset="-122"/>
              <a:ea typeface="微软雅黑" panose="020B0503020204020204" pitchFamily="34" charset="-122"/>
            </a:rPr>
            <a:t>结果 输出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259910-6D9F-440F-B401-86AF549B845F}" type="parTrans" cxnId="{39879981-18AC-4DF4-A507-92576844D0B6}">
      <dgm:prSet/>
      <dgm:spPr/>
      <dgm:t>
        <a:bodyPr/>
        <a:lstStyle/>
        <a:p>
          <a:endParaRPr lang="zh-CN" altLang="en-US"/>
        </a:p>
      </dgm:t>
    </dgm:pt>
    <dgm:pt modelId="{91A206C4-A0AA-414F-9CFD-D400D39D34A8}" type="sibTrans" cxnId="{39879981-18AC-4DF4-A507-92576844D0B6}">
      <dgm:prSet/>
      <dgm:spPr/>
      <dgm:t>
        <a:bodyPr/>
        <a:lstStyle/>
        <a:p>
          <a:endParaRPr lang="zh-CN" altLang="en-US"/>
        </a:p>
      </dgm:t>
    </dgm:pt>
    <dgm:pt modelId="{4535E5A1-6F50-42AE-A3FC-C80E8BF2811D}">
      <dgm:prSet phldrT="[文本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赛题  概况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EA51F1-8ACF-481B-855D-40A71D0892FC}" type="sibTrans" cxnId="{C85963D2-25F7-48A0-B541-590A6446C684}">
      <dgm:prSet/>
      <dgm:spPr/>
      <dgm:t>
        <a:bodyPr/>
        <a:lstStyle/>
        <a:p>
          <a:endParaRPr lang="zh-CN" altLang="en-US"/>
        </a:p>
      </dgm:t>
    </dgm:pt>
    <dgm:pt modelId="{4BD2FED8-A1ED-44F2-B625-F330034E9A50}" type="parTrans" cxnId="{C85963D2-25F7-48A0-B541-590A6446C684}">
      <dgm:prSet/>
      <dgm:spPr/>
      <dgm:t>
        <a:bodyPr/>
        <a:lstStyle/>
        <a:p>
          <a:endParaRPr lang="zh-CN" altLang="en-US"/>
        </a:p>
      </dgm:t>
    </dgm:pt>
    <dgm:pt modelId="{45FCDCA3-9178-4084-94C4-820F3CCB3A0C}" type="pres">
      <dgm:prSet presAssocID="{6C206A50-981B-4CD7-9D23-FC65B520731F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88F5BD3-7F83-47C2-AF99-C1E4F2247B3F}" type="pres">
      <dgm:prSet presAssocID="{6C206A50-981B-4CD7-9D23-FC65B520731F}" presName="axisShape" presStyleLbl="bgShp" presStyleIdx="0" presStyleCnt="1"/>
      <dgm:spPr/>
    </dgm:pt>
    <dgm:pt modelId="{38CA5940-A416-47DC-A636-BCBB74185F58}" type="pres">
      <dgm:prSet presAssocID="{6C206A50-981B-4CD7-9D23-FC65B520731F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21FB2C-F125-4ACD-A609-68E9D8922750}" type="pres">
      <dgm:prSet presAssocID="{6C206A50-981B-4CD7-9D23-FC65B520731F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3E3DD1-8621-4F73-AB86-411B4629A13A}" type="pres">
      <dgm:prSet presAssocID="{6C206A50-981B-4CD7-9D23-FC65B520731F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2E2766-F09A-4D96-8F75-CF1989421A4B}" type="pres">
      <dgm:prSet presAssocID="{6C206A50-981B-4CD7-9D23-FC65B520731F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6F7DF98-7432-41B9-B28C-147C2CA7673E}" srcId="{6C206A50-981B-4CD7-9D23-FC65B520731F}" destId="{02005786-9948-49CD-94EE-000B3A182E88}" srcOrd="2" destOrd="0" parTransId="{A54EC33A-677A-4CCA-90EB-A87AD702CD75}" sibTransId="{3EED8E21-1E68-45CF-A630-76D59AA983A6}"/>
    <dgm:cxn modelId="{067E6EB6-77FF-49FF-A811-4EBFB078B90E}" type="presOf" srcId="{2E357439-8065-4BE9-9208-A76C0286117A}" destId="{1E2E2766-F09A-4D96-8F75-CF1989421A4B}" srcOrd="0" destOrd="0" presId="urn:microsoft.com/office/officeart/2005/8/layout/matrix2"/>
    <dgm:cxn modelId="{E26D9D2A-AD43-4E8E-AEE5-7F44AD9F556A}" type="presOf" srcId="{BAB2928B-E2DF-4C8F-B79B-89D7FD42A96A}" destId="{7C21FB2C-F125-4ACD-A609-68E9D8922750}" srcOrd="0" destOrd="0" presId="urn:microsoft.com/office/officeart/2005/8/layout/matrix2"/>
    <dgm:cxn modelId="{44716A82-6FBF-4E62-9F9A-7D7CEC947AD2}" type="presOf" srcId="{4535E5A1-6F50-42AE-A3FC-C80E8BF2811D}" destId="{38CA5940-A416-47DC-A636-BCBB74185F58}" srcOrd="0" destOrd="0" presId="urn:microsoft.com/office/officeart/2005/8/layout/matrix2"/>
    <dgm:cxn modelId="{D3C8FFFD-C56F-4C12-90CB-952F748B6134}" type="presOf" srcId="{6C206A50-981B-4CD7-9D23-FC65B520731F}" destId="{45FCDCA3-9178-4084-94C4-820F3CCB3A0C}" srcOrd="0" destOrd="0" presId="urn:microsoft.com/office/officeart/2005/8/layout/matrix2"/>
    <dgm:cxn modelId="{B687796A-C93D-4E03-A3DF-EDD275AD7A09}" srcId="{6C206A50-981B-4CD7-9D23-FC65B520731F}" destId="{BAB2928B-E2DF-4C8F-B79B-89D7FD42A96A}" srcOrd="1" destOrd="0" parTransId="{12C9ACFC-8E04-40DC-99A5-FFF41D5A27D6}" sibTransId="{DE95F878-3F43-499E-9A78-946A82456496}"/>
    <dgm:cxn modelId="{39879981-18AC-4DF4-A507-92576844D0B6}" srcId="{6C206A50-981B-4CD7-9D23-FC65B520731F}" destId="{2E357439-8065-4BE9-9208-A76C0286117A}" srcOrd="3" destOrd="0" parTransId="{9C259910-6D9F-440F-B401-86AF549B845F}" sibTransId="{91A206C4-A0AA-414F-9CFD-D400D39D34A8}"/>
    <dgm:cxn modelId="{C85963D2-25F7-48A0-B541-590A6446C684}" srcId="{6C206A50-981B-4CD7-9D23-FC65B520731F}" destId="{4535E5A1-6F50-42AE-A3FC-C80E8BF2811D}" srcOrd="0" destOrd="0" parTransId="{4BD2FED8-A1ED-44F2-B625-F330034E9A50}" sibTransId="{8FEA51F1-8ACF-481B-855D-40A71D0892FC}"/>
    <dgm:cxn modelId="{AEE7916C-FC30-45EB-B78E-34DBB9854824}" type="presOf" srcId="{02005786-9948-49CD-94EE-000B3A182E88}" destId="{AB3E3DD1-8621-4F73-AB86-411B4629A13A}" srcOrd="0" destOrd="0" presId="urn:microsoft.com/office/officeart/2005/8/layout/matrix2"/>
    <dgm:cxn modelId="{94145B0B-71DB-47B3-B087-65160AEC4C02}" type="presParOf" srcId="{45FCDCA3-9178-4084-94C4-820F3CCB3A0C}" destId="{B88F5BD3-7F83-47C2-AF99-C1E4F2247B3F}" srcOrd="0" destOrd="0" presId="urn:microsoft.com/office/officeart/2005/8/layout/matrix2"/>
    <dgm:cxn modelId="{1F320766-F0ED-4213-9180-296B8F95DFDD}" type="presParOf" srcId="{45FCDCA3-9178-4084-94C4-820F3CCB3A0C}" destId="{38CA5940-A416-47DC-A636-BCBB74185F58}" srcOrd="1" destOrd="0" presId="urn:microsoft.com/office/officeart/2005/8/layout/matrix2"/>
    <dgm:cxn modelId="{1E0682D9-C275-4D69-88B0-F05135667B5F}" type="presParOf" srcId="{45FCDCA3-9178-4084-94C4-820F3CCB3A0C}" destId="{7C21FB2C-F125-4ACD-A609-68E9D8922750}" srcOrd="2" destOrd="0" presId="urn:microsoft.com/office/officeart/2005/8/layout/matrix2"/>
    <dgm:cxn modelId="{AC6E58D4-7EA2-493A-B3C7-E82B2D20EF33}" type="presParOf" srcId="{45FCDCA3-9178-4084-94C4-820F3CCB3A0C}" destId="{AB3E3DD1-8621-4F73-AB86-411B4629A13A}" srcOrd="3" destOrd="0" presId="urn:microsoft.com/office/officeart/2005/8/layout/matrix2"/>
    <dgm:cxn modelId="{75185F7D-4926-44A8-8695-E8D6CCB2B8DE}" type="presParOf" srcId="{45FCDCA3-9178-4084-94C4-820F3CCB3A0C}" destId="{1E2E2766-F09A-4D96-8F75-CF1989421A4B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B92BE6-F264-4F9E-8C2B-78E4AB6055EC}" type="doc">
      <dgm:prSet loTypeId="urn:microsoft.com/office/officeart/2005/8/layout/bList2" loCatId="picture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A29AD61-3240-469D-96F7-50192F081174}">
      <dgm:prSet phldrT="[文本]" custT="1"/>
      <dgm:spPr/>
      <dgm:t>
        <a:bodyPr/>
        <a:lstStyle/>
        <a:p>
          <a:r>
            <a: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时间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F867BE-A00E-459A-BF8E-6A442644F3CF}" type="parTrans" cxnId="{186B1B62-5B08-4CCA-8FCC-E23993E95A91}">
      <dgm:prSet/>
      <dgm:spPr/>
      <dgm:t>
        <a:bodyPr/>
        <a:lstStyle/>
        <a:p>
          <a:endParaRPr lang="zh-CN" altLang="en-US" sz="2000"/>
        </a:p>
      </dgm:t>
    </dgm:pt>
    <dgm:pt modelId="{C5BDB214-80DD-4302-82C8-17AF4656F932}" type="sibTrans" cxnId="{186B1B62-5B08-4CCA-8FCC-E23993E95A91}">
      <dgm:prSet/>
      <dgm:spPr/>
      <dgm:t>
        <a:bodyPr/>
        <a:lstStyle/>
        <a:p>
          <a:endParaRPr lang="zh-CN" altLang="en-US" sz="2000"/>
        </a:p>
      </dgm:t>
    </dgm:pt>
    <dgm:pt modelId="{9C77B51E-A165-40F0-B3CE-1C1BDA5CECAD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民族节日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7DA6D9-DD80-4715-91D8-C715E4C6EEC1}" type="parTrans" cxnId="{A625CAFC-6FAC-4627-AAC0-8FD15E704E50}">
      <dgm:prSet/>
      <dgm:spPr/>
      <dgm:t>
        <a:bodyPr/>
        <a:lstStyle/>
        <a:p>
          <a:endParaRPr lang="zh-CN" altLang="en-US" sz="2000"/>
        </a:p>
      </dgm:t>
    </dgm:pt>
    <dgm:pt modelId="{3EDA2470-F577-4D3F-BCAF-F22DED68D59E}" type="sibTrans" cxnId="{A625CAFC-6FAC-4627-AAC0-8FD15E704E50}">
      <dgm:prSet/>
      <dgm:spPr/>
      <dgm:t>
        <a:bodyPr/>
        <a:lstStyle/>
        <a:p>
          <a:endParaRPr lang="zh-CN" altLang="en-US" sz="2000"/>
        </a:p>
      </dgm:t>
    </dgm:pt>
    <dgm:pt modelId="{6B6D7A5D-DB90-4B2F-84C4-69D9E905F54D}">
      <dgm:prSet phldrT="[文本]" custT="1"/>
      <dgm:spPr/>
      <dgm:t>
        <a:bodyPr/>
        <a:lstStyle/>
        <a:p>
          <a:r>
            <a: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空间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52FF20-B321-4E7F-B24A-6306352F9CA5}" type="parTrans" cxnId="{D1F34CC1-0FEC-4529-8F60-D437BD3ACF7E}">
      <dgm:prSet/>
      <dgm:spPr/>
      <dgm:t>
        <a:bodyPr/>
        <a:lstStyle/>
        <a:p>
          <a:endParaRPr lang="zh-CN" altLang="en-US" sz="2000"/>
        </a:p>
      </dgm:t>
    </dgm:pt>
    <dgm:pt modelId="{BD29C64F-61B1-4B7B-B69E-7549DE7B785B}" type="sibTrans" cxnId="{D1F34CC1-0FEC-4529-8F60-D437BD3ACF7E}">
      <dgm:prSet/>
      <dgm:spPr/>
      <dgm:t>
        <a:bodyPr/>
        <a:lstStyle/>
        <a:p>
          <a:endParaRPr lang="zh-CN" altLang="en-US" sz="2000"/>
        </a:p>
      </dgm:t>
    </dgm:pt>
    <dgm:pt modelId="{85B4AEC2-EFA8-4F68-AA29-C9CD8B1C7E8B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省、市地理划分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076A36-3CAB-4218-81BB-A2A6D3800635}" type="parTrans" cxnId="{A2086F92-5D46-4A1F-B573-3801D4C7A78F}">
      <dgm:prSet/>
      <dgm:spPr/>
      <dgm:t>
        <a:bodyPr/>
        <a:lstStyle/>
        <a:p>
          <a:endParaRPr lang="zh-CN" altLang="en-US" sz="2000"/>
        </a:p>
      </dgm:t>
    </dgm:pt>
    <dgm:pt modelId="{97AB8FBB-D1D3-4344-9B74-5A2C652F2E11}" type="sibTrans" cxnId="{A2086F92-5D46-4A1F-B573-3801D4C7A78F}">
      <dgm:prSet/>
      <dgm:spPr/>
      <dgm:t>
        <a:bodyPr/>
        <a:lstStyle/>
        <a:p>
          <a:endParaRPr lang="zh-CN" altLang="en-US" sz="2000"/>
        </a:p>
      </dgm:t>
    </dgm:pt>
    <dgm:pt modelId="{4C3F0B01-FCED-4FAA-8EF0-1201F824CC13}">
      <dgm:prSet phldrT="[文本]" custT="1"/>
      <dgm:spPr/>
      <dgm:t>
        <a:bodyPr/>
        <a:lstStyle/>
        <a:p>
          <a:r>
            <a: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媒体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3AB52F-706B-4573-ADB5-57700B9A0849}" type="parTrans" cxnId="{3625DB34-4F6E-4FD7-B653-5A8B0B5B087D}">
      <dgm:prSet/>
      <dgm:spPr/>
      <dgm:t>
        <a:bodyPr/>
        <a:lstStyle/>
        <a:p>
          <a:endParaRPr lang="zh-CN" altLang="en-US" sz="2000"/>
        </a:p>
      </dgm:t>
    </dgm:pt>
    <dgm:pt modelId="{F4997FBC-375D-48FF-81D2-37DBD47CD22A}" type="sibTrans" cxnId="{3625DB34-4F6E-4FD7-B653-5A8B0B5B087D}">
      <dgm:prSet/>
      <dgm:spPr/>
      <dgm:t>
        <a:bodyPr/>
        <a:lstStyle/>
        <a:p>
          <a:endParaRPr lang="zh-CN" altLang="en-US" sz="2000"/>
        </a:p>
      </dgm:t>
    </dgm:pt>
    <dgm:pt modelId="{F42B7A4D-A774-4F12-BAA0-B33E0DDC3435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新闻报道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0703B6-A553-40A9-979D-471B74D34269}" type="parTrans" cxnId="{C0B38920-8BEC-43CF-BBF3-1182B9C68740}">
      <dgm:prSet/>
      <dgm:spPr/>
      <dgm:t>
        <a:bodyPr/>
        <a:lstStyle/>
        <a:p>
          <a:endParaRPr lang="zh-CN" altLang="en-US" sz="2000"/>
        </a:p>
      </dgm:t>
    </dgm:pt>
    <dgm:pt modelId="{21E0697E-92A4-428C-A554-0A519E0EF1FB}" type="sibTrans" cxnId="{C0B38920-8BEC-43CF-BBF3-1182B9C68740}">
      <dgm:prSet/>
      <dgm:spPr/>
      <dgm:t>
        <a:bodyPr/>
        <a:lstStyle/>
        <a:p>
          <a:endParaRPr lang="zh-CN" altLang="en-US" sz="2000"/>
        </a:p>
      </dgm:t>
    </dgm:pt>
    <dgm:pt modelId="{4D33C99E-436E-470D-893D-D99090E6C9D9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工作日、休息日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A1A49B1-6EC7-4B2A-A68B-51C88AE9859A}" type="parTrans" cxnId="{4515B496-E37E-4976-B133-E99000D1C89F}">
      <dgm:prSet/>
      <dgm:spPr/>
      <dgm:t>
        <a:bodyPr/>
        <a:lstStyle/>
        <a:p>
          <a:endParaRPr lang="zh-CN" altLang="en-US" sz="2000"/>
        </a:p>
      </dgm:t>
    </dgm:pt>
    <dgm:pt modelId="{BD7C6CAC-3F5D-401F-9C14-72BC64EB2442}" type="sibTrans" cxnId="{4515B496-E37E-4976-B133-E99000D1C89F}">
      <dgm:prSet/>
      <dgm:spPr/>
      <dgm:t>
        <a:bodyPr/>
        <a:lstStyle/>
        <a:p>
          <a:endParaRPr lang="zh-CN" altLang="en-US" sz="2000"/>
        </a:p>
      </dgm:t>
    </dgm:pt>
    <dgm:pt modelId="{E43E8521-9647-4B37-B733-9751E68CC569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城市</a:t>
          </a:r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GDP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52DC88F-B7D8-405F-B2FD-41247595F34A}" type="parTrans" cxnId="{477BA702-6076-4F27-B4CC-E42699A07EF3}">
      <dgm:prSet/>
      <dgm:spPr/>
      <dgm:t>
        <a:bodyPr/>
        <a:lstStyle/>
        <a:p>
          <a:endParaRPr lang="zh-CN" altLang="en-US" sz="2000"/>
        </a:p>
      </dgm:t>
    </dgm:pt>
    <dgm:pt modelId="{85F37923-466A-463E-9B28-338A71E37CB0}" type="sibTrans" cxnId="{477BA702-6076-4F27-B4CC-E42699A07EF3}">
      <dgm:prSet/>
      <dgm:spPr/>
      <dgm:t>
        <a:bodyPr/>
        <a:lstStyle/>
        <a:p>
          <a:endParaRPr lang="zh-CN" altLang="en-US" sz="2000"/>
        </a:p>
      </dgm:t>
    </dgm:pt>
    <dgm:pt modelId="{62D54DEB-1863-415A-8DD2-CFE92E50E04F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正负情感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AF0707-2638-4A15-8C34-F4A0F16C5A37}" type="parTrans" cxnId="{8766FB22-D924-41E2-B358-BF676C31902E}">
      <dgm:prSet/>
      <dgm:spPr/>
      <dgm:t>
        <a:bodyPr/>
        <a:lstStyle/>
        <a:p>
          <a:endParaRPr lang="zh-CN" altLang="en-US" sz="2000"/>
        </a:p>
      </dgm:t>
    </dgm:pt>
    <dgm:pt modelId="{26787300-ED49-4DD8-882F-6993E13BB766}" type="sibTrans" cxnId="{8766FB22-D924-41E2-B358-BF676C31902E}">
      <dgm:prSet/>
      <dgm:spPr/>
      <dgm:t>
        <a:bodyPr/>
        <a:lstStyle/>
        <a:p>
          <a:endParaRPr lang="zh-CN" altLang="en-US" sz="2000"/>
        </a:p>
      </dgm:t>
    </dgm:pt>
    <dgm:pt modelId="{9D9ECA98-28AB-D045-8EB3-362193B4F1FA}">
      <dgm:prSet phldrT="[文本]" custT="1"/>
      <dgm:spPr/>
      <dgm:t>
        <a:bodyPr/>
        <a:lstStyle/>
        <a:p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1F5CDB1-6DB9-A44F-B9D1-3E048AA28DD0}" type="parTrans" cxnId="{EF4EE62B-C54E-FF42-BCD8-33DCA27F30B1}">
      <dgm:prSet/>
      <dgm:spPr/>
      <dgm:t>
        <a:bodyPr/>
        <a:lstStyle/>
        <a:p>
          <a:endParaRPr lang="zh-CN" altLang="en-US" sz="2000"/>
        </a:p>
      </dgm:t>
    </dgm:pt>
    <dgm:pt modelId="{41F5E951-73F1-D848-8EFD-B445926DD6BC}" type="sibTrans" cxnId="{EF4EE62B-C54E-FF42-BCD8-33DCA27F30B1}">
      <dgm:prSet/>
      <dgm:spPr/>
      <dgm:t>
        <a:bodyPr/>
        <a:lstStyle/>
        <a:p>
          <a:endParaRPr lang="zh-CN" altLang="en-US" sz="2000"/>
        </a:p>
      </dgm:t>
    </dgm:pt>
    <dgm:pt modelId="{1E9F5D67-FFB1-4D4A-996A-769F9201FD0B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微博舆论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8687011-0004-8E45-81D6-57BFE3A7DBA4}" type="parTrans" cxnId="{BD8E1397-2A0B-3247-BFD6-6CEB4CD464CC}">
      <dgm:prSet/>
      <dgm:spPr/>
      <dgm:t>
        <a:bodyPr/>
        <a:lstStyle/>
        <a:p>
          <a:endParaRPr lang="zh-CN" altLang="en-US" sz="2000"/>
        </a:p>
      </dgm:t>
    </dgm:pt>
    <dgm:pt modelId="{E7A00E32-D739-6C4C-B12B-62E6B0FB3A42}" type="sibTrans" cxnId="{BD8E1397-2A0B-3247-BFD6-6CEB4CD464CC}">
      <dgm:prSet/>
      <dgm:spPr/>
      <dgm:t>
        <a:bodyPr/>
        <a:lstStyle/>
        <a:p>
          <a:endParaRPr lang="zh-CN" altLang="en-US" sz="2000"/>
        </a:p>
      </dgm:t>
    </dgm:pt>
    <dgm:pt modelId="{C21D8709-2A4D-9245-9EE2-0C8E711723F0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人口、民族组成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B61115-48DA-8343-98B2-DC550D0B2707}" type="parTrans" cxnId="{F4008CAC-9770-FB42-803F-D8B676C27964}">
      <dgm:prSet/>
      <dgm:spPr/>
      <dgm:t>
        <a:bodyPr/>
        <a:lstStyle/>
        <a:p>
          <a:endParaRPr lang="zh-CN" altLang="en-US" sz="2000"/>
        </a:p>
      </dgm:t>
    </dgm:pt>
    <dgm:pt modelId="{4859AF93-50B9-2242-B235-E8031A10AAD6}" type="sibTrans" cxnId="{F4008CAC-9770-FB42-803F-D8B676C27964}">
      <dgm:prSet/>
      <dgm:spPr/>
      <dgm:t>
        <a:bodyPr/>
        <a:lstStyle/>
        <a:p>
          <a:endParaRPr lang="zh-CN" altLang="en-US" sz="2000"/>
        </a:p>
      </dgm:t>
    </dgm:pt>
    <dgm:pt modelId="{A47FB146-951D-204E-9293-34B031445A4B}">
      <dgm:prSet phldrT="[文本]"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季节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24AB8B4-3638-CB44-A526-FEE109CDA621}" type="parTrans" cxnId="{C626A471-A5F9-DE47-AF29-BA40BB0176ED}">
      <dgm:prSet/>
      <dgm:spPr/>
      <dgm:t>
        <a:bodyPr/>
        <a:lstStyle/>
        <a:p>
          <a:endParaRPr lang="zh-CN" altLang="en-US" sz="2000"/>
        </a:p>
      </dgm:t>
    </dgm:pt>
    <dgm:pt modelId="{077A9D44-FF39-5E41-82F0-96191392DACF}" type="sibTrans" cxnId="{C626A471-A5F9-DE47-AF29-BA40BB0176ED}">
      <dgm:prSet/>
      <dgm:spPr/>
      <dgm:t>
        <a:bodyPr/>
        <a:lstStyle/>
        <a:p>
          <a:endParaRPr lang="zh-CN" altLang="en-US" sz="2000"/>
        </a:p>
      </dgm:t>
    </dgm:pt>
    <dgm:pt modelId="{12A1ECBB-335B-43CA-B837-9867FA5A3CD2}" type="pres">
      <dgm:prSet presAssocID="{16B92BE6-F264-4F9E-8C2B-78E4AB6055EC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65A1EE4-1E3D-4BFA-BBE5-14C9FBE06417}" type="pres">
      <dgm:prSet presAssocID="{EA29AD61-3240-469D-96F7-50192F081174}" presName="compNode" presStyleCnt="0"/>
      <dgm:spPr/>
    </dgm:pt>
    <dgm:pt modelId="{0DED90EB-704A-460E-AA5F-67FE56D99040}" type="pres">
      <dgm:prSet presAssocID="{EA29AD61-3240-469D-96F7-50192F081174}" presName="childRect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DC9002-9038-4FB2-BB18-ECDAB517DF04}" type="pres">
      <dgm:prSet presAssocID="{EA29AD61-3240-469D-96F7-50192F081174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6AA717-17A4-47BF-BE96-B07251AAC045}" type="pres">
      <dgm:prSet presAssocID="{EA29AD61-3240-469D-96F7-50192F081174}" presName="parentRect" presStyleLbl="alignNode1" presStyleIdx="0" presStyleCnt="3"/>
      <dgm:spPr/>
      <dgm:t>
        <a:bodyPr/>
        <a:lstStyle/>
        <a:p>
          <a:endParaRPr lang="zh-CN" altLang="en-US"/>
        </a:p>
      </dgm:t>
    </dgm:pt>
    <dgm:pt modelId="{64046ABD-ED52-4018-AAB7-E3EC04C08C1A}" type="pres">
      <dgm:prSet presAssocID="{EA29AD61-3240-469D-96F7-50192F081174}" presName="adorn" presStyleLbl="fgAccFollowNode1" presStyleIdx="0" presStyleCnt="3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B6313845-6773-4374-9245-4A742A2111A5}" type="pres">
      <dgm:prSet presAssocID="{C5BDB214-80DD-4302-82C8-17AF4656F932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03077B17-785A-48AE-990C-A5F018325877}" type="pres">
      <dgm:prSet presAssocID="{6B6D7A5D-DB90-4B2F-84C4-69D9E905F54D}" presName="compNode" presStyleCnt="0"/>
      <dgm:spPr/>
    </dgm:pt>
    <dgm:pt modelId="{99561E30-CCDA-42BE-969F-6850CF5772BF}" type="pres">
      <dgm:prSet presAssocID="{6B6D7A5D-DB90-4B2F-84C4-69D9E905F54D}" presName="childRect" presStyleLbl="bgAcc1" presStyleIdx="1" presStyleCnt="3" custScaleX="11740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EB91BC1-7589-4BD0-B613-5A65FA5A8D62}" type="pres">
      <dgm:prSet presAssocID="{6B6D7A5D-DB90-4B2F-84C4-69D9E905F54D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D1E0C4-D6DC-49BC-AFEB-B4C8172B3E44}" type="pres">
      <dgm:prSet presAssocID="{6B6D7A5D-DB90-4B2F-84C4-69D9E905F54D}" presName="parentRect" presStyleLbl="alignNode1" presStyleIdx="1" presStyleCnt="3" custScaleX="117021"/>
      <dgm:spPr/>
      <dgm:t>
        <a:bodyPr/>
        <a:lstStyle/>
        <a:p>
          <a:endParaRPr lang="zh-CN" altLang="en-US"/>
        </a:p>
      </dgm:t>
    </dgm:pt>
    <dgm:pt modelId="{04CB6669-09E7-4382-8665-EEF01CC3EF9E}" type="pres">
      <dgm:prSet presAssocID="{6B6D7A5D-DB90-4B2F-84C4-69D9E905F54D}" presName="adorn" presStyleLbl="fgAccFollow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zh-CN" altLang="en-US"/>
        </a:p>
      </dgm:t>
    </dgm:pt>
    <dgm:pt modelId="{EE94AF7A-00BA-4023-BB78-8125DF0A8DF0}" type="pres">
      <dgm:prSet presAssocID="{BD29C64F-61B1-4B7B-B69E-7549DE7B785B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62F52ED6-3032-45B2-BBAF-3BA09CAFA1DA}" type="pres">
      <dgm:prSet presAssocID="{4C3F0B01-FCED-4FAA-8EF0-1201F824CC13}" presName="compNode" presStyleCnt="0"/>
      <dgm:spPr/>
    </dgm:pt>
    <dgm:pt modelId="{AFDD9957-4030-4E70-A02B-0C5E6CDBA3B1}" type="pres">
      <dgm:prSet presAssocID="{4C3F0B01-FCED-4FAA-8EF0-1201F824CC13}" presName="childRect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6C9AB7-AFA6-4883-8340-92860536F33D}" type="pres">
      <dgm:prSet presAssocID="{4C3F0B01-FCED-4FAA-8EF0-1201F824CC13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4892B04-C959-4163-9D17-CE6CC1005C6B}" type="pres">
      <dgm:prSet presAssocID="{4C3F0B01-FCED-4FAA-8EF0-1201F824CC13}" presName="parentRect" presStyleLbl="alignNode1" presStyleIdx="2" presStyleCnt="3"/>
      <dgm:spPr/>
      <dgm:t>
        <a:bodyPr/>
        <a:lstStyle/>
        <a:p>
          <a:endParaRPr lang="zh-CN" altLang="en-US"/>
        </a:p>
      </dgm:t>
    </dgm:pt>
    <dgm:pt modelId="{5A4DAB80-E9EB-46B1-98E8-C59070701DE3}" type="pres">
      <dgm:prSet presAssocID="{4C3F0B01-FCED-4FAA-8EF0-1201F824CC13}" presName="adorn" presStyleLbl="fgAccFollowNod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zh-CN" altLang="en-US"/>
        </a:p>
      </dgm:t>
    </dgm:pt>
  </dgm:ptLst>
  <dgm:cxnLst>
    <dgm:cxn modelId="{012C628C-2192-4BC9-81B3-FCBB0EC099AE}" type="presOf" srcId="{4C3F0B01-FCED-4FAA-8EF0-1201F824CC13}" destId="{C46C9AB7-AFA6-4883-8340-92860536F33D}" srcOrd="0" destOrd="0" presId="urn:microsoft.com/office/officeart/2005/8/layout/bList2"/>
    <dgm:cxn modelId="{D02C3BF9-7E88-4182-9148-793C09150DC0}" type="presOf" srcId="{9C77B51E-A165-40F0-B3CE-1C1BDA5CECAD}" destId="{0DED90EB-704A-460E-AA5F-67FE56D99040}" srcOrd="0" destOrd="1" presId="urn:microsoft.com/office/officeart/2005/8/layout/bList2"/>
    <dgm:cxn modelId="{BD8E1397-2A0B-3247-BFD6-6CEB4CD464CC}" srcId="{4C3F0B01-FCED-4FAA-8EF0-1201F824CC13}" destId="{1E9F5D67-FFB1-4D4A-996A-769F9201FD0B}" srcOrd="1" destOrd="0" parTransId="{08687011-0004-8E45-81D6-57BFE3A7DBA4}" sibTransId="{E7A00E32-D739-6C4C-B12B-62E6B0FB3A42}"/>
    <dgm:cxn modelId="{3625DB34-4F6E-4FD7-B653-5A8B0B5B087D}" srcId="{16B92BE6-F264-4F9E-8C2B-78E4AB6055EC}" destId="{4C3F0B01-FCED-4FAA-8EF0-1201F824CC13}" srcOrd="2" destOrd="0" parTransId="{1B3AB52F-706B-4573-ADB5-57700B9A0849}" sibTransId="{F4997FBC-375D-48FF-81D2-37DBD47CD22A}"/>
    <dgm:cxn modelId="{A625CAFC-6FAC-4627-AAC0-8FD15E704E50}" srcId="{EA29AD61-3240-469D-96F7-50192F081174}" destId="{9C77B51E-A165-40F0-B3CE-1C1BDA5CECAD}" srcOrd="1" destOrd="0" parTransId="{DD7DA6D9-DD80-4715-91D8-C715E4C6EEC1}" sibTransId="{3EDA2470-F577-4D3F-BCAF-F22DED68D59E}"/>
    <dgm:cxn modelId="{8766FB22-D924-41E2-B358-BF676C31902E}" srcId="{4C3F0B01-FCED-4FAA-8EF0-1201F824CC13}" destId="{62D54DEB-1863-415A-8DD2-CFE92E50E04F}" srcOrd="2" destOrd="0" parTransId="{DEAF0707-2638-4A15-8C34-F4A0F16C5A37}" sibTransId="{26787300-ED49-4DD8-882F-6993E13BB766}"/>
    <dgm:cxn modelId="{2BCC8040-74D8-40A2-9E0E-6565AA8D8B12}" type="presOf" srcId="{4D33C99E-436E-470D-893D-D99090E6C9D9}" destId="{0DED90EB-704A-460E-AA5F-67FE56D99040}" srcOrd="0" destOrd="2" presId="urn:microsoft.com/office/officeart/2005/8/layout/bList2"/>
    <dgm:cxn modelId="{E163FB53-17A8-4F7B-B6BA-7098779CE587}" type="presOf" srcId="{C5BDB214-80DD-4302-82C8-17AF4656F932}" destId="{B6313845-6773-4374-9245-4A742A2111A5}" srcOrd="0" destOrd="0" presId="urn:microsoft.com/office/officeart/2005/8/layout/bList2"/>
    <dgm:cxn modelId="{74960169-46F9-4FC4-B5BA-9984FDA64579}" type="presOf" srcId="{EA29AD61-3240-469D-96F7-50192F081174}" destId="{6EDC9002-9038-4FB2-BB18-ECDAB517DF04}" srcOrd="0" destOrd="0" presId="urn:microsoft.com/office/officeart/2005/8/layout/bList2"/>
    <dgm:cxn modelId="{1AAEE4FE-A46F-4680-8B90-E6CDD257FD29}" type="presOf" srcId="{4C3F0B01-FCED-4FAA-8EF0-1201F824CC13}" destId="{B4892B04-C959-4163-9D17-CE6CC1005C6B}" srcOrd="1" destOrd="0" presId="urn:microsoft.com/office/officeart/2005/8/layout/bList2"/>
    <dgm:cxn modelId="{8B226E2F-B980-46FB-A6F4-BA7BDBDDD745}" type="presOf" srcId="{C21D8709-2A4D-9245-9EE2-0C8E711723F0}" destId="{99561E30-CCDA-42BE-969F-6850CF5772BF}" srcOrd="0" destOrd="2" presId="urn:microsoft.com/office/officeart/2005/8/layout/bList2"/>
    <dgm:cxn modelId="{C626A471-A5F9-DE47-AF29-BA40BB0176ED}" srcId="{EA29AD61-3240-469D-96F7-50192F081174}" destId="{A47FB146-951D-204E-9293-34B031445A4B}" srcOrd="0" destOrd="0" parTransId="{724AB8B4-3638-CB44-A526-FEE109CDA621}" sibTransId="{077A9D44-FF39-5E41-82F0-96191392DACF}"/>
    <dgm:cxn modelId="{C13C7D20-1A3B-4CD1-A583-DD64AA803669}" type="presOf" srcId="{16B92BE6-F264-4F9E-8C2B-78E4AB6055EC}" destId="{12A1ECBB-335B-43CA-B837-9867FA5A3CD2}" srcOrd="0" destOrd="0" presId="urn:microsoft.com/office/officeart/2005/8/layout/bList2"/>
    <dgm:cxn modelId="{477BA702-6076-4F27-B4CC-E42699A07EF3}" srcId="{6B6D7A5D-DB90-4B2F-84C4-69D9E905F54D}" destId="{E43E8521-9647-4B37-B733-9751E68CC569}" srcOrd="1" destOrd="0" parTransId="{A52DC88F-B7D8-405F-B2FD-41247595F34A}" sibTransId="{85F37923-466A-463E-9B28-338A71E37CB0}"/>
    <dgm:cxn modelId="{4515B496-E37E-4976-B133-E99000D1C89F}" srcId="{EA29AD61-3240-469D-96F7-50192F081174}" destId="{4D33C99E-436E-470D-893D-D99090E6C9D9}" srcOrd="2" destOrd="0" parTransId="{BA1A49B1-6EC7-4B2A-A68B-51C88AE9859A}" sibTransId="{BD7C6CAC-3F5D-401F-9C14-72BC64EB2442}"/>
    <dgm:cxn modelId="{022DC8C2-0FF1-4AB3-9359-741B2C8AAFDC}" type="presOf" srcId="{A47FB146-951D-204E-9293-34B031445A4B}" destId="{0DED90EB-704A-460E-AA5F-67FE56D99040}" srcOrd="0" destOrd="0" presId="urn:microsoft.com/office/officeart/2005/8/layout/bList2"/>
    <dgm:cxn modelId="{EF4EE62B-C54E-FF42-BCD8-33DCA27F30B1}" srcId="{6B6D7A5D-DB90-4B2F-84C4-69D9E905F54D}" destId="{9D9ECA98-28AB-D045-8EB3-362193B4F1FA}" srcOrd="3" destOrd="0" parTransId="{21F5CDB1-6DB9-A44F-B9D1-3E048AA28DD0}" sibTransId="{41F5E951-73F1-D848-8EFD-B445926DD6BC}"/>
    <dgm:cxn modelId="{C39BB091-3C0F-4822-99B2-D87B11FFC050}" type="presOf" srcId="{1E9F5D67-FFB1-4D4A-996A-769F9201FD0B}" destId="{AFDD9957-4030-4E70-A02B-0C5E6CDBA3B1}" srcOrd="0" destOrd="1" presId="urn:microsoft.com/office/officeart/2005/8/layout/bList2"/>
    <dgm:cxn modelId="{F4008CAC-9770-FB42-803F-D8B676C27964}" srcId="{6B6D7A5D-DB90-4B2F-84C4-69D9E905F54D}" destId="{C21D8709-2A4D-9245-9EE2-0C8E711723F0}" srcOrd="2" destOrd="0" parTransId="{85B61115-48DA-8343-98B2-DC550D0B2707}" sibTransId="{4859AF93-50B9-2242-B235-E8031A10AAD6}"/>
    <dgm:cxn modelId="{34AA4629-62DE-4AF4-A49E-DB793E19D7D5}" type="presOf" srcId="{E43E8521-9647-4B37-B733-9751E68CC569}" destId="{99561E30-CCDA-42BE-969F-6850CF5772BF}" srcOrd="0" destOrd="1" presId="urn:microsoft.com/office/officeart/2005/8/layout/bList2"/>
    <dgm:cxn modelId="{3D7A3C5F-26F3-4EB2-8801-752F340B0C03}" type="presOf" srcId="{BD29C64F-61B1-4B7B-B69E-7549DE7B785B}" destId="{EE94AF7A-00BA-4023-BB78-8125DF0A8DF0}" srcOrd="0" destOrd="0" presId="urn:microsoft.com/office/officeart/2005/8/layout/bList2"/>
    <dgm:cxn modelId="{10B9C909-260D-4E24-9C34-3676EF398640}" type="presOf" srcId="{F42B7A4D-A774-4F12-BAA0-B33E0DDC3435}" destId="{AFDD9957-4030-4E70-A02B-0C5E6CDBA3B1}" srcOrd="0" destOrd="0" presId="urn:microsoft.com/office/officeart/2005/8/layout/bList2"/>
    <dgm:cxn modelId="{D1F34CC1-0FEC-4529-8F60-D437BD3ACF7E}" srcId="{16B92BE6-F264-4F9E-8C2B-78E4AB6055EC}" destId="{6B6D7A5D-DB90-4B2F-84C4-69D9E905F54D}" srcOrd="1" destOrd="0" parTransId="{1852FF20-B321-4E7F-B24A-6306352F9CA5}" sibTransId="{BD29C64F-61B1-4B7B-B69E-7549DE7B785B}"/>
    <dgm:cxn modelId="{00F9B40F-F3A9-4FEB-BDB9-13F55E0BC2AE}" type="presOf" srcId="{85B4AEC2-EFA8-4F68-AA29-C9CD8B1C7E8B}" destId="{99561E30-CCDA-42BE-969F-6850CF5772BF}" srcOrd="0" destOrd="0" presId="urn:microsoft.com/office/officeart/2005/8/layout/bList2"/>
    <dgm:cxn modelId="{EA6C179B-83F8-4933-A488-5822BB326F96}" type="presOf" srcId="{9D9ECA98-28AB-D045-8EB3-362193B4F1FA}" destId="{99561E30-CCDA-42BE-969F-6850CF5772BF}" srcOrd="0" destOrd="3" presId="urn:microsoft.com/office/officeart/2005/8/layout/bList2"/>
    <dgm:cxn modelId="{C0B38920-8BEC-43CF-BBF3-1182B9C68740}" srcId="{4C3F0B01-FCED-4FAA-8EF0-1201F824CC13}" destId="{F42B7A4D-A774-4F12-BAA0-B33E0DDC3435}" srcOrd="0" destOrd="0" parTransId="{280703B6-A553-40A9-979D-471B74D34269}" sibTransId="{21E0697E-92A4-428C-A554-0A519E0EF1FB}"/>
    <dgm:cxn modelId="{44BF5E15-494C-48F9-99D0-582593CB738B}" type="presOf" srcId="{6B6D7A5D-DB90-4B2F-84C4-69D9E905F54D}" destId="{D9D1E0C4-D6DC-49BC-AFEB-B4C8172B3E44}" srcOrd="1" destOrd="0" presId="urn:microsoft.com/office/officeart/2005/8/layout/bList2"/>
    <dgm:cxn modelId="{186B1B62-5B08-4CCA-8FCC-E23993E95A91}" srcId="{16B92BE6-F264-4F9E-8C2B-78E4AB6055EC}" destId="{EA29AD61-3240-469D-96F7-50192F081174}" srcOrd="0" destOrd="0" parTransId="{58F867BE-A00E-459A-BF8E-6A442644F3CF}" sibTransId="{C5BDB214-80DD-4302-82C8-17AF4656F932}"/>
    <dgm:cxn modelId="{488A6CC9-2FF2-4602-AF62-E16D7FE9BEE3}" type="presOf" srcId="{EA29AD61-3240-469D-96F7-50192F081174}" destId="{A26AA717-17A4-47BF-BE96-B07251AAC045}" srcOrd="1" destOrd="0" presId="urn:microsoft.com/office/officeart/2005/8/layout/bList2"/>
    <dgm:cxn modelId="{68A6015D-6283-48F1-9F19-78371B3059AF}" type="presOf" srcId="{62D54DEB-1863-415A-8DD2-CFE92E50E04F}" destId="{AFDD9957-4030-4E70-A02B-0C5E6CDBA3B1}" srcOrd="0" destOrd="2" presId="urn:microsoft.com/office/officeart/2005/8/layout/bList2"/>
    <dgm:cxn modelId="{A2086F92-5D46-4A1F-B573-3801D4C7A78F}" srcId="{6B6D7A5D-DB90-4B2F-84C4-69D9E905F54D}" destId="{85B4AEC2-EFA8-4F68-AA29-C9CD8B1C7E8B}" srcOrd="0" destOrd="0" parTransId="{11076A36-3CAB-4218-81BB-A2A6D3800635}" sibTransId="{97AB8FBB-D1D3-4344-9B74-5A2C652F2E11}"/>
    <dgm:cxn modelId="{40953296-6A6B-4C38-B4C3-4C8499A347D4}" type="presOf" srcId="{6B6D7A5D-DB90-4B2F-84C4-69D9E905F54D}" destId="{7EB91BC1-7589-4BD0-B613-5A65FA5A8D62}" srcOrd="0" destOrd="0" presId="urn:microsoft.com/office/officeart/2005/8/layout/bList2"/>
    <dgm:cxn modelId="{DFC29683-6D9F-4E4A-89CA-6578109E44D4}" type="presParOf" srcId="{12A1ECBB-335B-43CA-B837-9867FA5A3CD2}" destId="{365A1EE4-1E3D-4BFA-BBE5-14C9FBE06417}" srcOrd="0" destOrd="0" presId="urn:microsoft.com/office/officeart/2005/8/layout/bList2"/>
    <dgm:cxn modelId="{A6A39D07-6539-4905-8363-03D4431DFC53}" type="presParOf" srcId="{365A1EE4-1E3D-4BFA-BBE5-14C9FBE06417}" destId="{0DED90EB-704A-460E-AA5F-67FE56D99040}" srcOrd="0" destOrd="0" presId="urn:microsoft.com/office/officeart/2005/8/layout/bList2"/>
    <dgm:cxn modelId="{5C461FD0-AE3F-41B6-9BDB-3935CD9B3358}" type="presParOf" srcId="{365A1EE4-1E3D-4BFA-BBE5-14C9FBE06417}" destId="{6EDC9002-9038-4FB2-BB18-ECDAB517DF04}" srcOrd="1" destOrd="0" presId="urn:microsoft.com/office/officeart/2005/8/layout/bList2"/>
    <dgm:cxn modelId="{8FAAA3D3-6A5B-4C1F-8358-B15DD648C39D}" type="presParOf" srcId="{365A1EE4-1E3D-4BFA-BBE5-14C9FBE06417}" destId="{A26AA717-17A4-47BF-BE96-B07251AAC045}" srcOrd="2" destOrd="0" presId="urn:microsoft.com/office/officeart/2005/8/layout/bList2"/>
    <dgm:cxn modelId="{4C513A94-1592-473D-9EC6-D2B05BF3AF13}" type="presParOf" srcId="{365A1EE4-1E3D-4BFA-BBE5-14C9FBE06417}" destId="{64046ABD-ED52-4018-AAB7-E3EC04C08C1A}" srcOrd="3" destOrd="0" presId="urn:microsoft.com/office/officeart/2005/8/layout/bList2"/>
    <dgm:cxn modelId="{7257B3B3-2982-4A7F-9F6E-632EE2803194}" type="presParOf" srcId="{12A1ECBB-335B-43CA-B837-9867FA5A3CD2}" destId="{B6313845-6773-4374-9245-4A742A2111A5}" srcOrd="1" destOrd="0" presId="urn:microsoft.com/office/officeart/2005/8/layout/bList2"/>
    <dgm:cxn modelId="{8A9309AA-880C-4B07-BFDC-262A432A4684}" type="presParOf" srcId="{12A1ECBB-335B-43CA-B837-9867FA5A3CD2}" destId="{03077B17-785A-48AE-990C-A5F018325877}" srcOrd="2" destOrd="0" presId="urn:microsoft.com/office/officeart/2005/8/layout/bList2"/>
    <dgm:cxn modelId="{972D5A47-808A-4696-B828-73C1F4973C2D}" type="presParOf" srcId="{03077B17-785A-48AE-990C-A5F018325877}" destId="{99561E30-CCDA-42BE-969F-6850CF5772BF}" srcOrd="0" destOrd="0" presId="urn:microsoft.com/office/officeart/2005/8/layout/bList2"/>
    <dgm:cxn modelId="{80F138E5-18A1-41AE-9969-7DCABECC1633}" type="presParOf" srcId="{03077B17-785A-48AE-990C-A5F018325877}" destId="{7EB91BC1-7589-4BD0-B613-5A65FA5A8D62}" srcOrd="1" destOrd="0" presId="urn:microsoft.com/office/officeart/2005/8/layout/bList2"/>
    <dgm:cxn modelId="{CF4A791F-6C35-449F-A950-82998F18AA71}" type="presParOf" srcId="{03077B17-785A-48AE-990C-A5F018325877}" destId="{D9D1E0C4-D6DC-49BC-AFEB-B4C8172B3E44}" srcOrd="2" destOrd="0" presId="urn:microsoft.com/office/officeart/2005/8/layout/bList2"/>
    <dgm:cxn modelId="{B04FFF69-681E-4145-8FEC-2ED5F0BE46DB}" type="presParOf" srcId="{03077B17-785A-48AE-990C-A5F018325877}" destId="{04CB6669-09E7-4382-8665-EEF01CC3EF9E}" srcOrd="3" destOrd="0" presId="urn:microsoft.com/office/officeart/2005/8/layout/bList2"/>
    <dgm:cxn modelId="{0360F012-78A2-4DDB-92E3-A3AC84C71EEC}" type="presParOf" srcId="{12A1ECBB-335B-43CA-B837-9867FA5A3CD2}" destId="{EE94AF7A-00BA-4023-BB78-8125DF0A8DF0}" srcOrd="3" destOrd="0" presId="urn:microsoft.com/office/officeart/2005/8/layout/bList2"/>
    <dgm:cxn modelId="{E0896A84-40D3-4997-8249-9A20D8195F20}" type="presParOf" srcId="{12A1ECBB-335B-43CA-B837-9867FA5A3CD2}" destId="{62F52ED6-3032-45B2-BBAF-3BA09CAFA1DA}" srcOrd="4" destOrd="0" presId="urn:microsoft.com/office/officeart/2005/8/layout/bList2"/>
    <dgm:cxn modelId="{EF8C3D49-2984-4414-BE78-2CBB2CBFC5A5}" type="presParOf" srcId="{62F52ED6-3032-45B2-BBAF-3BA09CAFA1DA}" destId="{AFDD9957-4030-4E70-A02B-0C5E6CDBA3B1}" srcOrd="0" destOrd="0" presId="urn:microsoft.com/office/officeart/2005/8/layout/bList2"/>
    <dgm:cxn modelId="{53D24506-D122-470F-A2A8-7BC32420BDF7}" type="presParOf" srcId="{62F52ED6-3032-45B2-BBAF-3BA09CAFA1DA}" destId="{C46C9AB7-AFA6-4883-8340-92860536F33D}" srcOrd="1" destOrd="0" presId="urn:microsoft.com/office/officeart/2005/8/layout/bList2"/>
    <dgm:cxn modelId="{C15B9C80-302B-46B7-B251-96DD2B97EA08}" type="presParOf" srcId="{62F52ED6-3032-45B2-BBAF-3BA09CAFA1DA}" destId="{B4892B04-C959-4163-9D17-CE6CC1005C6B}" srcOrd="2" destOrd="0" presId="urn:microsoft.com/office/officeart/2005/8/layout/bList2"/>
    <dgm:cxn modelId="{63E7D5F5-789B-4709-BC27-B41363D180CE}" type="presParOf" srcId="{62F52ED6-3032-45B2-BBAF-3BA09CAFA1DA}" destId="{5A4DAB80-E9EB-46B1-98E8-C59070701DE3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C206A50-981B-4CD7-9D23-FC65B520731F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AB2928B-E2DF-4C8F-B79B-89D7FD42A96A}">
      <dgm:prSet phldrT="[文本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数据 介绍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C9ACFC-8E04-40DC-99A5-FFF41D5A27D6}" type="parTrans" cxnId="{B687796A-C93D-4E03-A3DF-EDD275AD7A09}">
      <dgm:prSet/>
      <dgm:spPr/>
      <dgm:t>
        <a:bodyPr/>
        <a:lstStyle/>
        <a:p>
          <a:endParaRPr lang="zh-CN" altLang="en-US"/>
        </a:p>
      </dgm:t>
    </dgm:pt>
    <dgm:pt modelId="{DE95F878-3F43-499E-9A78-946A82456496}" type="sibTrans" cxnId="{B687796A-C93D-4E03-A3DF-EDD275AD7A09}">
      <dgm:prSet/>
      <dgm:spPr/>
      <dgm:t>
        <a:bodyPr/>
        <a:lstStyle/>
        <a:p>
          <a:endParaRPr lang="zh-CN" altLang="en-US"/>
        </a:p>
      </dgm:t>
    </dgm:pt>
    <dgm:pt modelId="{02005786-9948-49CD-94EE-000B3A182E88}">
      <dgm:prSet phldrT="[文本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方案 设计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54EC33A-677A-4CCA-90EB-A87AD702CD75}" type="parTrans" cxnId="{46F7DF98-7432-41B9-B28C-147C2CA7673E}">
      <dgm:prSet/>
      <dgm:spPr/>
      <dgm:t>
        <a:bodyPr/>
        <a:lstStyle/>
        <a:p>
          <a:endParaRPr lang="zh-CN" altLang="en-US"/>
        </a:p>
      </dgm:t>
    </dgm:pt>
    <dgm:pt modelId="{3EED8E21-1E68-45CF-A630-76D59AA983A6}" type="sibTrans" cxnId="{46F7DF98-7432-41B9-B28C-147C2CA7673E}">
      <dgm:prSet/>
      <dgm:spPr/>
      <dgm:t>
        <a:bodyPr/>
        <a:lstStyle/>
        <a:p>
          <a:endParaRPr lang="zh-CN" altLang="en-US"/>
        </a:p>
      </dgm:t>
    </dgm:pt>
    <dgm:pt modelId="{2E357439-8065-4BE9-9208-A76C0286117A}">
      <dgm:prSet phldrT="[文本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结果 输出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259910-6D9F-440F-B401-86AF549B845F}" type="parTrans" cxnId="{39879981-18AC-4DF4-A507-92576844D0B6}">
      <dgm:prSet/>
      <dgm:spPr/>
      <dgm:t>
        <a:bodyPr/>
        <a:lstStyle/>
        <a:p>
          <a:endParaRPr lang="zh-CN" altLang="en-US"/>
        </a:p>
      </dgm:t>
    </dgm:pt>
    <dgm:pt modelId="{91A206C4-A0AA-414F-9CFD-D400D39D34A8}" type="sibTrans" cxnId="{39879981-18AC-4DF4-A507-92576844D0B6}">
      <dgm:prSet/>
      <dgm:spPr/>
      <dgm:t>
        <a:bodyPr/>
        <a:lstStyle/>
        <a:p>
          <a:endParaRPr lang="zh-CN" altLang="en-US"/>
        </a:p>
      </dgm:t>
    </dgm:pt>
    <dgm:pt modelId="{4535E5A1-6F50-42AE-A3FC-C80E8BF2811D}">
      <dgm:prSet phldrT="[文本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赛题 概况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EA51F1-8ACF-481B-855D-40A71D0892FC}" type="sibTrans" cxnId="{C85963D2-25F7-48A0-B541-590A6446C684}">
      <dgm:prSet/>
      <dgm:spPr/>
      <dgm:t>
        <a:bodyPr/>
        <a:lstStyle/>
        <a:p>
          <a:endParaRPr lang="zh-CN" altLang="en-US"/>
        </a:p>
      </dgm:t>
    </dgm:pt>
    <dgm:pt modelId="{4BD2FED8-A1ED-44F2-B625-F330034E9A50}" type="parTrans" cxnId="{C85963D2-25F7-48A0-B541-590A6446C684}">
      <dgm:prSet/>
      <dgm:spPr/>
      <dgm:t>
        <a:bodyPr/>
        <a:lstStyle/>
        <a:p>
          <a:endParaRPr lang="zh-CN" altLang="en-US"/>
        </a:p>
      </dgm:t>
    </dgm:pt>
    <dgm:pt modelId="{45FCDCA3-9178-4084-94C4-820F3CCB3A0C}" type="pres">
      <dgm:prSet presAssocID="{6C206A50-981B-4CD7-9D23-FC65B520731F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88F5BD3-7F83-47C2-AF99-C1E4F2247B3F}" type="pres">
      <dgm:prSet presAssocID="{6C206A50-981B-4CD7-9D23-FC65B520731F}" presName="axisShape" presStyleLbl="bgShp" presStyleIdx="0" presStyleCnt="1"/>
      <dgm:spPr/>
    </dgm:pt>
    <dgm:pt modelId="{38CA5940-A416-47DC-A636-BCBB74185F58}" type="pres">
      <dgm:prSet presAssocID="{6C206A50-981B-4CD7-9D23-FC65B520731F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21FB2C-F125-4ACD-A609-68E9D8922750}" type="pres">
      <dgm:prSet presAssocID="{6C206A50-981B-4CD7-9D23-FC65B520731F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3E3DD1-8621-4F73-AB86-411B4629A13A}" type="pres">
      <dgm:prSet presAssocID="{6C206A50-981B-4CD7-9D23-FC65B520731F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2E2766-F09A-4D96-8F75-CF1989421A4B}" type="pres">
      <dgm:prSet presAssocID="{6C206A50-981B-4CD7-9D23-FC65B520731F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6F7DF98-7432-41B9-B28C-147C2CA7673E}" srcId="{6C206A50-981B-4CD7-9D23-FC65B520731F}" destId="{02005786-9948-49CD-94EE-000B3A182E88}" srcOrd="2" destOrd="0" parTransId="{A54EC33A-677A-4CCA-90EB-A87AD702CD75}" sibTransId="{3EED8E21-1E68-45CF-A630-76D59AA983A6}"/>
    <dgm:cxn modelId="{28DAFD96-CCD8-420A-AC52-045B34AE21AB}" type="presOf" srcId="{BAB2928B-E2DF-4C8F-B79B-89D7FD42A96A}" destId="{7C21FB2C-F125-4ACD-A609-68E9D8922750}" srcOrd="0" destOrd="0" presId="urn:microsoft.com/office/officeart/2005/8/layout/matrix2"/>
    <dgm:cxn modelId="{1DE501E3-AE5D-4B9A-BE49-4EF938FD84AF}" type="presOf" srcId="{02005786-9948-49CD-94EE-000B3A182E88}" destId="{AB3E3DD1-8621-4F73-AB86-411B4629A13A}" srcOrd="0" destOrd="0" presId="urn:microsoft.com/office/officeart/2005/8/layout/matrix2"/>
    <dgm:cxn modelId="{9EFA6D1A-79C9-4EC8-AE76-4A269CD9C1AA}" type="presOf" srcId="{4535E5A1-6F50-42AE-A3FC-C80E8BF2811D}" destId="{38CA5940-A416-47DC-A636-BCBB74185F58}" srcOrd="0" destOrd="0" presId="urn:microsoft.com/office/officeart/2005/8/layout/matrix2"/>
    <dgm:cxn modelId="{B687796A-C93D-4E03-A3DF-EDD275AD7A09}" srcId="{6C206A50-981B-4CD7-9D23-FC65B520731F}" destId="{BAB2928B-E2DF-4C8F-B79B-89D7FD42A96A}" srcOrd="1" destOrd="0" parTransId="{12C9ACFC-8E04-40DC-99A5-FFF41D5A27D6}" sibTransId="{DE95F878-3F43-499E-9A78-946A82456496}"/>
    <dgm:cxn modelId="{A44CCA8E-5B80-4373-B4E6-193AF8CAC22F}" type="presOf" srcId="{6C206A50-981B-4CD7-9D23-FC65B520731F}" destId="{45FCDCA3-9178-4084-94C4-820F3CCB3A0C}" srcOrd="0" destOrd="0" presId="urn:microsoft.com/office/officeart/2005/8/layout/matrix2"/>
    <dgm:cxn modelId="{39879981-18AC-4DF4-A507-92576844D0B6}" srcId="{6C206A50-981B-4CD7-9D23-FC65B520731F}" destId="{2E357439-8065-4BE9-9208-A76C0286117A}" srcOrd="3" destOrd="0" parTransId="{9C259910-6D9F-440F-B401-86AF549B845F}" sibTransId="{91A206C4-A0AA-414F-9CFD-D400D39D34A8}"/>
    <dgm:cxn modelId="{919D3737-7DC6-45C4-B590-2AF7903652B4}" type="presOf" srcId="{2E357439-8065-4BE9-9208-A76C0286117A}" destId="{1E2E2766-F09A-4D96-8F75-CF1989421A4B}" srcOrd="0" destOrd="0" presId="urn:microsoft.com/office/officeart/2005/8/layout/matrix2"/>
    <dgm:cxn modelId="{C85963D2-25F7-48A0-B541-590A6446C684}" srcId="{6C206A50-981B-4CD7-9D23-FC65B520731F}" destId="{4535E5A1-6F50-42AE-A3FC-C80E8BF2811D}" srcOrd="0" destOrd="0" parTransId="{4BD2FED8-A1ED-44F2-B625-F330034E9A50}" sibTransId="{8FEA51F1-8ACF-481B-855D-40A71D0892FC}"/>
    <dgm:cxn modelId="{4716C3EA-B74B-417B-A911-B15543CAD5C4}" type="presParOf" srcId="{45FCDCA3-9178-4084-94C4-820F3CCB3A0C}" destId="{B88F5BD3-7F83-47C2-AF99-C1E4F2247B3F}" srcOrd="0" destOrd="0" presId="urn:microsoft.com/office/officeart/2005/8/layout/matrix2"/>
    <dgm:cxn modelId="{58451664-1913-4251-BC24-A187AA89E5E9}" type="presParOf" srcId="{45FCDCA3-9178-4084-94C4-820F3CCB3A0C}" destId="{38CA5940-A416-47DC-A636-BCBB74185F58}" srcOrd="1" destOrd="0" presId="urn:microsoft.com/office/officeart/2005/8/layout/matrix2"/>
    <dgm:cxn modelId="{D17441DB-35E7-4F00-BCF1-BB2E07D4057B}" type="presParOf" srcId="{45FCDCA3-9178-4084-94C4-820F3CCB3A0C}" destId="{7C21FB2C-F125-4ACD-A609-68E9D8922750}" srcOrd="2" destOrd="0" presId="urn:microsoft.com/office/officeart/2005/8/layout/matrix2"/>
    <dgm:cxn modelId="{EF5F46D8-034A-4AAB-8C22-8EF9DF5EE107}" type="presParOf" srcId="{45FCDCA3-9178-4084-94C4-820F3CCB3A0C}" destId="{AB3E3DD1-8621-4F73-AB86-411B4629A13A}" srcOrd="3" destOrd="0" presId="urn:microsoft.com/office/officeart/2005/8/layout/matrix2"/>
    <dgm:cxn modelId="{6326A06D-FFD6-4A17-93D5-937CBE5B2AC7}" type="presParOf" srcId="{45FCDCA3-9178-4084-94C4-820F3CCB3A0C}" destId="{1E2E2766-F09A-4D96-8F75-CF1989421A4B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0F08D-EF62-42D8-98AF-52932393348D}" type="datetimeFigureOut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4D756-55DB-42BE-9A09-2AF87FA790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231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4D756-55DB-42BE-9A09-2AF87FA790E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028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词嵌入方法解释第二点</a:t>
            </a:r>
            <a:endParaRPr kumimoji="1" lang="en-US" altLang="zh-CN" dirty="0" smtClean="0"/>
          </a:p>
          <a:p>
            <a:r>
              <a:rPr kumimoji="1" lang="zh-CN" altLang="en-US" dirty="0" smtClean="0"/>
              <a:t>语境关联图解释第三点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4D756-55DB-42BE-9A09-2AF87FA790E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580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4D756-55DB-42BE-9A09-2AF87FA790E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737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4D756-55DB-42BE-9A09-2AF87FA790E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986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公交车爆炸</a:t>
            </a:r>
            <a:endParaRPr lang="en-US" altLang="zh-CN" baseline="0" dirty="0" smtClean="0"/>
          </a:p>
          <a:p>
            <a:r>
              <a:rPr lang="en-US" altLang="zh-CN" baseline="0" dirty="0" smtClean="0"/>
              <a:t>2 </a:t>
            </a:r>
            <a:r>
              <a:rPr lang="zh-CN" altLang="en-US" baseline="0" dirty="0" smtClean="0"/>
              <a:t>暴恐</a:t>
            </a:r>
            <a:endParaRPr lang="en-US" altLang="zh-CN" baseline="0" dirty="0" smtClean="0"/>
          </a:p>
          <a:p>
            <a:r>
              <a:rPr lang="en-US" altLang="zh-CN" baseline="0" dirty="0" smtClean="0"/>
              <a:t>3 </a:t>
            </a:r>
            <a:r>
              <a:rPr lang="zh-CN" altLang="en-US" baseline="0" dirty="0" smtClean="0"/>
              <a:t>校园砍杀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4D756-55DB-42BE-9A09-2AF87FA790E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782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4D756-55DB-42BE-9A09-2AF87FA790E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511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4D756-55DB-42BE-9A09-2AF87FA790E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21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4D756-55DB-42BE-9A09-2AF87FA790E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849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挑战及示例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4D756-55DB-42BE-9A09-2AF87FA790E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877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挑战及示例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4D756-55DB-42BE-9A09-2AF87FA790E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640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挑战及示例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4D756-55DB-42BE-9A09-2AF87FA790E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30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挑战及示例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4D756-55DB-42BE-9A09-2AF87FA790E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512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4D756-55DB-42BE-9A09-2AF87FA790E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988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74BF6-CEF4-40EA-B2B6-6BE62E10EB05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905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645A-E313-42B9-98E2-7A55F711BF8A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561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00B4C-AB2B-4F51-993C-A588B31F1A09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29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B7C3C-68F4-48B7-BFEB-DC76BC9B8695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351AC905-68AD-43B2-997D-2FF60507A5C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1835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5732B-3708-440F-B498-8B12C9DDE69E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351AC905-68AD-43B2-997D-2FF60507A5C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563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3FE7-CDB5-450B-9A9E-749284918252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90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0D008-7E08-44EB-BB30-A2281873569D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781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2A4FB-C250-4A3E-977C-C191F77EC978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174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E497A-3375-492B-AECC-BC1FB2BEC2D8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351AC905-68AD-43B2-997D-2FF60507A5C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4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D6A19-0C38-4162-BDA6-B58C90D4FA46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351AC905-68AD-43B2-997D-2FF60507A5C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173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6515F-068C-46A7-97B0-A07A0CA490BB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75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56F88-8751-427E-9380-54B16C4C696C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6460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27131-A44E-4C3D-97EC-7A9A6AF899A1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6523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50525-DDC5-49B9-9A57-D10058944A72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664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0D248-CF63-4861-BF05-91EABBCD6541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051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FE3F8-A157-4613-9F42-18C6041D2C5A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438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3416C-173F-43C3-B7F5-CA181A7A70B7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943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F9F30-6855-47CB-8524-B2D32758ED75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11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1540F-EC58-4829-B918-6A03EC9F5CCA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5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96DCB-94D2-4042-91CD-58DAC3E4B2EA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6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D7D49-A6CA-410D-AFBA-9286BE7F2BF2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844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BF1A-B3B6-4317-AFBD-97836D33177A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16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4FB3EC8-F75B-47AC-9D94-DC8213467CAA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AC905-68AD-43B2-997D-2FF60507A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61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9A8B6CF-4B33-4BD8-9156-9F96B99ADEB2}" type="datetime1">
              <a:rPr lang="zh-CN" altLang="en-US" smtClean="0"/>
              <a:t>15/7/10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AC905-68AD-43B2-997D-2FF60507A5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97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enxm35@gmail.com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jpe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8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e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20.png"/><Relationship Id="rId3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18.xml"/><Relationship Id="rId2" Type="http://schemas.openxmlformats.org/officeDocument/2006/relationships/diagramData" Target="../diagrams/data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data.sjtu.edu.cn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hyperlink" Target="http://www.start.umd.edu/gtd/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e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8.xml"/><Relationship Id="rId2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8.xml"/><Relationship Id="rId2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826618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危害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公共安全事件的关联关系挖掘及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495265" y="3484914"/>
            <a:ext cx="7201469" cy="165576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000" b="1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OmniEye</a:t>
            </a:r>
            <a:r>
              <a:rPr lang="en-US" altLang="zh-CN" sz="3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, </a:t>
            </a:r>
            <a:r>
              <a:rPr lang="zh-CN" altLang="en-US" sz="3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上海交通大学</a:t>
            </a:r>
            <a:endParaRPr lang="en-US" altLang="zh-CN" sz="3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团队：陈夏明（队长），强思维，王海洋，孙莹，石开元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指导老师：上海交通大学网络信息中心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金耀辉 教授</a:t>
            </a:r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jinyh@sjtu.edu.cn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396861"/>
            <a:ext cx="1184847" cy="118484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86" y="5484471"/>
            <a:ext cx="1409215" cy="10096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254" y="5328271"/>
            <a:ext cx="1635612" cy="15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5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新闻分类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750267" y="1028929"/>
            <a:ext cx="1599941" cy="1654334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公交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车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爆炸事件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477819" y="1036129"/>
            <a:ext cx="1599941" cy="1654334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暴恐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205371" y="1025665"/>
            <a:ext cx="1599941" cy="1654334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校园砍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杀事件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06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867234" y="4004468"/>
          <a:ext cx="10204947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743"/>
                <a:gridCol w="1903422"/>
                <a:gridCol w="6593782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媒体名称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发布时间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新闻标题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新华网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2013-12-14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河南光山县发生校园伤害案 </a:t>
                      </a:r>
                      <a:r>
                        <a:rPr lang="en-US" altLang="zh-CN" dirty="0" smtClean="0"/>
                        <a:t>22</a:t>
                      </a:r>
                      <a:r>
                        <a:rPr lang="zh-CN" altLang="en-US" dirty="0" smtClean="0"/>
                        <a:t>名学生被砍伤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新浪微博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2013-12-15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目前，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名被砍伤的学生中，有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名学生因伤势严重转院治疗。此外，还有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名群众及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名小学生因伤势严重，仍在光山县人民医院的重症监护室进行治疗。愿平安！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新闻分类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挑战一：不同媒介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(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体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的报道方式不同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71761" y="4379230"/>
            <a:ext cx="1711642" cy="763480"/>
          </a:xfrm>
          <a:prstGeom prst="roundRect">
            <a:avLst/>
          </a:prstGeom>
          <a:solidFill>
            <a:srgbClr val="5B9BD5">
              <a:alpha val="0"/>
            </a:srgb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750267" y="1028929"/>
            <a:ext cx="1599941" cy="1654334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公交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车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爆炸事件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477819" y="1036129"/>
            <a:ext cx="1599941" cy="1654334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暴恐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0205371" y="1025665"/>
            <a:ext cx="1599941" cy="1654334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校园砍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杀事件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16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新闻分类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挑战一：不同媒介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(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体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的报道方式不同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挑战二：新闻媒体报道角度不同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537171"/>
              </p:ext>
            </p:extLst>
          </p:nvPr>
        </p:nvGraphicFramePr>
        <p:xfrm>
          <a:off x="845127" y="3986781"/>
          <a:ext cx="10204947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743"/>
                <a:gridCol w="1903422"/>
                <a:gridCol w="6593782"/>
              </a:tblGrid>
              <a:tr h="310707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媒体名称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发布时间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新闻标题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网易新闻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2013-07-28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新疆莎车县发生暴恐案件，造成</a:t>
                      </a:r>
                      <a:r>
                        <a:rPr lang="en-US" altLang="zh-CN" dirty="0" smtClean="0"/>
                        <a:t>37</a:t>
                      </a:r>
                      <a:r>
                        <a:rPr lang="zh-CN" altLang="en-US" dirty="0" smtClean="0"/>
                        <a:t>人死亡，</a:t>
                      </a:r>
                      <a:r>
                        <a:rPr lang="en-US" altLang="zh-CN" dirty="0" smtClean="0"/>
                        <a:t>13</a:t>
                      </a:r>
                      <a:r>
                        <a:rPr lang="zh-CN" altLang="en-US" dirty="0" smtClean="0"/>
                        <a:t>人受伤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人民网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2013-07-28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新疆莎车：暴恐分子袭击军警击毙暴徒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人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四川在线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2013-07-28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新疆莎车暴恐袭击案件告破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圆角矩形 47"/>
          <p:cNvSpPr/>
          <p:nvPr/>
        </p:nvSpPr>
        <p:spPr>
          <a:xfrm>
            <a:off x="7200643" y="4347639"/>
            <a:ext cx="2782384" cy="435722"/>
          </a:xfrm>
          <a:prstGeom prst="roundRect">
            <a:avLst/>
          </a:prstGeom>
          <a:solidFill>
            <a:srgbClr val="5B9BD5">
              <a:alpha val="0"/>
            </a:srgb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圆角矩形 50"/>
          <p:cNvSpPr/>
          <p:nvPr/>
        </p:nvSpPr>
        <p:spPr>
          <a:xfrm>
            <a:off x="6368305" y="5072716"/>
            <a:ext cx="1052146" cy="435722"/>
          </a:xfrm>
          <a:prstGeom prst="roundRect">
            <a:avLst/>
          </a:prstGeom>
          <a:solidFill>
            <a:srgbClr val="5B9BD5">
              <a:alpha val="0"/>
            </a:srgb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6750267" y="1015281"/>
            <a:ext cx="1599941" cy="1654334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公交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车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爆炸事件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8477819" y="1022481"/>
            <a:ext cx="1599941" cy="1654334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暴恐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0205371" y="1012017"/>
            <a:ext cx="1599941" cy="1654334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校园砍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杀事件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97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429039"/>
              </p:ext>
            </p:extLst>
          </p:nvPr>
        </p:nvGraphicFramePr>
        <p:xfrm>
          <a:off x="871761" y="4128278"/>
          <a:ext cx="1020494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7743"/>
                <a:gridCol w="1903422"/>
                <a:gridCol w="6593782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媒体名称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发布时间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新闻标题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第一金融网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2013-04-26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新疆巴楚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名警察社区工作人员遭暴徒袭杀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人民网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2013-04-26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习近平批示新疆巴楚县暴力事件 对案件善后作指示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人民网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2013-04-27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习近平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要使暴力恐怖分子成为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过街老鼠 人人喊打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0" name="圆角矩形 49"/>
          <p:cNvSpPr/>
          <p:nvPr/>
        </p:nvSpPr>
        <p:spPr>
          <a:xfrm>
            <a:off x="4470177" y="4450117"/>
            <a:ext cx="5509807" cy="1141201"/>
          </a:xfrm>
          <a:prstGeom prst="roundRect">
            <a:avLst/>
          </a:prstGeom>
          <a:solidFill>
            <a:srgbClr val="5B9BD5">
              <a:alpha val="0"/>
            </a:srgb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新闻分类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5127" y="1828800"/>
            <a:ext cx="10782766" cy="4351337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挑战一：不同媒介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(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体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的报道方式不同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挑战二：新闻媒体报道角度不同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挑战三：新闻事件和衍生事件的关联</a:t>
            </a: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750267" y="1015281"/>
            <a:ext cx="1599941" cy="1654334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公交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车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爆炸事件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477819" y="1022481"/>
            <a:ext cx="1599941" cy="1654334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暴恐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0205371" y="1012017"/>
            <a:ext cx="1599941" cy="1654334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校园砍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杀事件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845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语境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过滤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的新闻分类算法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</a:b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News Classification with Context Filtering</a:t>
            </a:r>
            <a:endParaRPr lang="zh-CN" altLang="en-US" sz="2800" dirty="0"/>
          </a:p>
        </p:txBody>
      </p:sp>
      <p:grpSp>
        <p:nvGrpSpPr>
          <p:cNvPr id="5" name="组 18"/>
          <p:cNvGrpSpPr/>
          <p:nvPr/>
        </p:nvGrpSpPr>
        <p:grpSpPr>
          <a:xfrm>
            <a:off x="1665776" y="1521070"/>
            <a:ext cx="8462294" cy="5061347"/>
            <a:chOff x="6765313" y="800327"/>
            <a:chExt cx="4867250" cy="3331546"/>
          </a:xfrm>
        </p:grpSpPr>
        <p:sp>
          <p:nvSpPr>
            <p:cNvPr id="6" name="上箭头 5"/>
            <p:cNvSpPr/>
            <p:nvPr/>
          </p:nvSpPr>
          <p:spPr>
            <a:xfrm>
              <a:off x="10850111" y="2438077"/>
              <a:ext cx="332900" cy="1331853"/>
            </a:xfrm>
            <a:prstGeom prst="up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 rot="5400000">
              <a:off x="9975929" y="2724610"/>
              <a:ext cx="187797" cy="19005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765313" y="2645263"/>
              <a:ext cx="2363609" cy="11247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0425975" y="1809737"/>
              <a:ext cx="1206588" cy="59558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已分类新闻</a:t>
              </a:r>
              <a:endPara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线箭头连接符 64"/>
            <p:cNvCxnSpPr>
              <a:stCxn id="9" idx="1"/>
              <a:endCxn id="14" idx="4"/>
            </p:cNvCxnSpPr>
            <p:nvPr/>
          </p:nvCxnSpPr>
          <p:spPr>
            <a:xfrm flipH="1">
              <a:off x="10064026" y="2107528"/>
              <a:ext cx="361949" cy="0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圆角矩形 10"/>
            <p:cNvSpPr/>
            <p:nvPr/>
          </p:nvSpPr>
          <p:spPr>
            <a:xfrm>
              <a:off x="9297364" y="2853088"/>
              <a:ext cx="989674" cy="529628"/>
            </a:xfrm>
            <a:prstGeom prst="roundRect">
              <a:avLst/>
            </a:prstGeom>
            <a:solidFill>
              <a:srgbClr val="E9701E"/>
            </a:solidFill>
            <a:ln>
              <a:solidFill>
                <a:srgbClr val="E9701E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语境过滤</a:t>
              </a:r>
              <a:endParaRPr kumimoji="1"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kumimoji="1"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相似度</a:t>
              </a:r>
              <a:r>
                <a:rPr kumimoji="1"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S&gt;d)</a:t>
              </a:r>
              <a:endPara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菱形 11"/>
            <p:cNvSpPr/>
            <p:nvPr/>
          </p:nvSpPr>
          <p:spPr>
            <a:xfrm>
              <a:off x="7036241" y="1764771"/>
              <a:ext cx="1725489" cy="693219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事件分类器</a:t>
              </a:r>
              <a:endPara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1900" y="800327"/>
              <a:ext cx="831014" cy="768530"/>
            </a:xfrm>
            <a:prstGeom prst="rect">
              <a:avLst/>
            </a:prstGeom>
          </p:spPr>
        </p:pic>
        <p:sp>
          <p:nvSpPr>
            <p:cNvPr id="14" name="罐形 69"/>
            <p:cNvSpPr/>
            <p:nvPr/>
          </p:nvSpPr>
          <p:spPr>
            <a:xfrm>
              <a:off x="8922580" y="1757287"/>
              <a:ext cx="1141446" cy="700482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扩充语料库</a:t>
              </a:r>
              <a:endPara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线箭头连接符 70"/>
            <p:cNvCxnSpPr>
              <a:stCxn id="14" idx="2"/>
              <a:endCxn id="12" idx="3"/>
            </p:cNvCxnSpPr>
            <p:nvPr/>
          </p:nvCxnSpPr>
          <p:spPr>
            <a:xfrm flipH="1">
              <a:off x="8761730" y="2107529"/>
              <a:ext cx="160850" cy="3852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圆角矩形 15"/>
            <p:cNvSpPr/>
            <p:nvPr/>
          </p:nvSpPr>
          <p:spPr>
            <a:xfrm>
              <a:off x="6903567" y="2803132"/>
              <a:ext cx="944169" cy="52288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置信度</a:t>
              </a:r>
              <a:r>
                <a:rPr kumimoji="1"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&gt;=CI</a:t>
              </a:r>
              <a:endPara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8098505" y="2816943"/>
              <a:ext cx="861591" cy="51894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置信度</a:t>
              </a:r>
              <a:r>
                <a:rPr kumimoji="1"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&lt;CI</a:t>
              </a:r>
              <a:endPara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线箭头连接符 73"/>
            <p:cNvCxnSpPr>
              <a:stCxn id="12" idx="2"/>
              <a:endCxn id="16" idx="0"/>
            </p:cNvCxnSpPr>
            <p:nvPr/>
          </p:nvCxnSpPr>
          <p:spPr>
            <a:xfrm flipH="1">
              <a:off x="7375651" y="2457990"/>
              <a:ext cx="523334" cy="345143"/>
            </a:xfrm>
            <a:prstGeom prst="straightConnector1">
              <a:avLst/>
            </a:prstGeom>
            <a:ln w="28575" cmpd="sng"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74"/>
            <p:cNvCxnSpPr>
              <a:stCxn id="12" idx="2"/>
              <a:endCxn id="17" idx="0"/>
            </p:cNvCxnSpPr>
            <p:nvPr/>
          </p:nvCxnSpPr>
          <p:spPr>
            <a:xfrm>
              <a:off x="7898986" y="2457990"/>
              <a:ext cx="630315" cy="358954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7525561" y="3399017"/>
              <a:ext cx="991333" cy="263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人工标注校验</a:t>
              </a:r>
              <a:endPara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999022" y="3868507"/>
              <a:ext cx="1138852" cy="263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事件关键词提取</a:t>
              </a:r>
              <a:endPara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肘形连接符 21"/>
            <p:cNvCxnSpPr>
              <a:stCxn id="16" idx="2"/>
              <a:endCxn id="11" idx="2"/>
            </p:cNvCxnSpPr>
            <p:nvPr/>
          </p:nvCxnSpPr>
          <p:spPr>
            <a:xfrm rot="16200000" flipH="1">
              <a:off x="8555578" y="2146093"/>
              <a:ext cx="56696" cy="2416549"/>
            </a:xfrm>
            <a:prstGeom prst="bentConnector3">
              <a:avLst>
                <a:gd name="adj1" fmla="val 955949"/>
              </a:avLst>
            </a:prstGeom>
            <a:ln w="28575" cmpd="sng"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78"/>
            <p:cNvCxnSpPr>
              <a:stCxn id="13" idx="2"/>
              <a:endCxn id="12" idx="0"/>
            </p:cNvCxnSpPr>
            <p:nvPr/>
          </p:nvCxnSpPr>
          <p:spPr>
            <a:xfrm>
              <a:off x="7897407" y="1568857"/>
              <a:ext cx="1578" cy="195914"/>
            </a:xfrm>
            <a:prstGeom prst="straightConnector1">
              <a:avLst/>
            </a:prstGeom>
            <a:ln w="28575" cmpd="sng"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肘形连接符 23"/>
            <p:cNvCxnSpPr>
              <a:stCxn id="11" idx="0"/>
              <a:endCxn id="14" idx="3"/>
            </p:cNvCxnSpPr>
            <p:nvPr/>
          </p:nvCxnSpPr>
          <p:spPr>
            <a:xfrm rot="16200000" flipV="1">
              <a:off x="9445093" y="2505980"/>
              <a:ext cx="395319" cy="298898"/>
            </a:xfrm>
            <a:prstGeom prst="bentConnector3">
              <a:avLst/>
            </a:prstGeom>
            <a:ln w="28575" cmpd="sng"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8672144" y="1090353"/>
              <a:ext cx="1758434" cy="344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新闻分类算法思想</a:t>
              </a:r>
              <a:endParaRPr kumimoji="1"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 rot="19792740">
              <a:off x="7169981" y="2464172"/>
              <a:ext cx="643739" cy="222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Avenir Light"/>
                </a:rPr>
                <a:t>m</a:t>
              </a:r>
              <a:r>
                <a:rPr kumimoji="1"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venir Light"/>
                </a:rPr>
                <a:t>ax(c)&gt;p</a:t>
              </a:r>
              <a:endPara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venir Ligh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 rot="1625266">
              <a:off x="8065846" y="2458512"/>
              <a:ext cx="643739" cy="222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Avenir Light"/>
                </a:rPr>
                <a:t>m</a:t>
              </a:r>
              <a:r>
                <a:rPr kumimoji="1"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venir Light"/>
                </a:rPr>
                <a:t>ax(c)&gt;p</a:t>
              </a:r>
              <a:endPara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venir Light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206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语境过滤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内容占位符 2"/>
          <p:cNvSpPr txBox="1">
            <a:spLocks/>
          </p:cNvSpPr>
          <p:nvPr/>
        </p:nvSpPr>
        <p:spPr>
          <a:xfrm>
            <a:off x="845127" y="1499242"/>
            <a:ext cx="10515600" cy="4610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事件描述的语境特征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无监督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的方式自主学习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Google word2vec)</a:t>
            </a: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从传统词频统计到词语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语境关联</a:t>
            </a:r>
            <a:endParaRPr lang="en-US" altLang="zh-CN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07887" y="6477331"/>
            <a:ext cx="3952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word2vec </a:t>
            </a:r>
            <a:r>
              <a:rPr kumimoji="1"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https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://code.google.com/p/word2vec/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32" y="2937065"/>
            <a:ext cx="5442371" cy="34148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00" y="2867847"/>
            <a:ext cx="7378453" cy="3498667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853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75" y="5569762"/>
            <a:ext cx="3018460" cy="124553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事件聚类算法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内容占位符 2"/>
          <p:cNvSpPr txBox="1">
            <a:spLocks/>
          </p:cNvSpPr>
          <p:nvPr/>
        </p:nvSpPr>
        <p:spPr>
          <a:xfrm>
            <a:off x="858878" y="1669755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独立事件聚类及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并行处理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多角度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新闻要素提取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采用并行和事件树结构进行优化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9" name="组 108"/>
          <p:cNvGrpSpPr/>
          <p:nvPr/>
        </p:nvGrpSpPr>
        <p:grpSpPr>
          <a:xfrm>
            <a:off x="6487465" y="456661"/>
            <a:ext cx="4871301" cy="5996403"/>
            <a:chOff x="6279144" y="440623"/>
            <a:chExt cx="5159822" cy="6103612"/>
          </a:xfrm>
        </p:grpSpPr>
        <p:grpSp>
          <p:nvGrpSpPr>
            <p:cNvPr id="5" name="组 4"/>
            <p:cNvGrpSpPr/>
            <p:nvPr/>
          </p:nvGrpSpPr>
          <p:grpSpPr>
            <a:xfrm>
              <a:off x="6279144" y="440623"/>
              <a:ext cx="5159822" cy="5927306"/>
              <a:chOff x="302673" y="-276553"/>
              <a:chExt cx="5159822" cy="5927306"/>
            </a:xfrm>
          </p:grpSpPr>
          <p:sp>
            <p:nvSpPr>
              <p:cNvPr id="6" name="云形 5"/>
              <p:cNvSpPr/>
              <p:nvPr/>
            </p:nvSpPr>
            <p:spPr>
              <a:xfrm>
                <a:off x="2968179" y="1835915"/>
                <a:ext cx="1206387" cy="889355"/>
              </a:xfrm>
              <a:prstGeom prst="cloud">
                <a:avLst/>
              </a:prstGeom>
              <a:solidFill>
                <a:srgbClr val="23A0E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云形 6"/>
              <p:cNvSpPr/>
              <p:nvPr/>
            </p:nvSpPr>
            <p:spPr>
              <a:xfrm>
                <a:off x="1605543" y="1847868"/>
                <a:ext cx="1206387" cy="889355"/>
              </a:xfrm>
              <a:prstGeom prst="cloud">
                <a:avLst/>
              </a:prstGeom>
              <a:solidFill>
                <a:srgbClr val="23A0E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5488" y="-276553"/>
                <a:ext cx="812885" cy="751765"/>
              </a:xfrm>
              <a:prstGeom prst="rect">
                <a:avLst/>
              </a:prstGeom>
            </p:spPr>
          </p:pic>
          <p:cxnSp>
            <p:nvCxnSpPr>
              <p:cNvPr id="9" name="曲线连接符 8"/>
              <p:cNvCxnSpPr>
                <a:stCxn id="8" idx="2"/>
                <a:endCxn id="6" idx="3"/>
              </p:cNvCxnSpPr>
              <p:nvPr/>
            </p:nvCxnSpPr>
            <p:spPr>
              <a:xfrm rot="16200000" flipH="1">
                <a:off x="2485875" y="801268"/>
                <a:ext cx="1411554" cy="759442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曲线连接符 9"/>
              <p:cNvCxnSpPr>
                <a:stCxn id="8" idx="2"/>
                <a:endCxn id="7" idx="3"/>
              </p:cNvCxnSpPr>
              <p:nvPr/>
            </p:nvCxnSpPr>
            <p:spPr>
              <a:xfrm rot="5400000">
                <a:off x="1798582" y="885368"/>
                <a:ext cx="1423507" cy="60319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曲线连接符 10"/>
              <p:cNvCxnSpPr>
                <a:stCxn id="8" idx="2"/>
                <a:endCxn id="14" idx="3"/>
              </p:cNvCxnSpPr>
              <p:nvPr/>
            </p:nvCxnSpPr>
            <p:spPr>
              <a:xfrm rot="5400000">
                <a:off x="1148641" y="232439"/>
                <a:ext cx="1420517" cy="190606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3117076" y="1960678"/>
                <a:ext cx="893236" cy="6581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新闻当</a:t>
                </a:r>
                <a:endParaRPr kumimoji="1"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kumimoji="1"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事人</a:t>
                </a:r>
                <a:endParaRPr kumimoji="1"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751155" y="1956277"/>
                <a:ext cx="893236" cy="6581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新闻发</a:t>
                </a:r>
                <a:endParaRPr kumimoji="1"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kumimoji="1"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生地</a:t>
                </a:r>
                <a:endParaRPr kumimoji="1"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云形 13"/>
              <p:cNvSpPr/>
              <p:nvPr/>
            </p:nvSpPr>
            <p:spPr>
              <a:xfrm>
                <a:off x="302673" y="1844879"/>
                <a:ext cx="1206387" cy="889355"/>
              </a:xfrm>
              <a:prstGeom prst="cloud">
                <a:avLst/>
              </a:prstGeom>
              <a:solidFill>
                <a:srgbClr val="23A0E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5" name="组 14"/>
              <p:cNvGrpSpPr/>
              <p:nvPr/>
            </p:nvGrpSpPr>
            <p:grpSpPr>
              <a:xfrm>
                <a:off x="1413846" y="3282373"/>
                <a:ext cx="2975555" cy="423354"/>
                <a:chOff x="1413846" y="3282373"/>
                <a:chExt cx="2975555" cy="423354"/>
              </a:xfrm>
            </p:grpSpPr>
            <p:sp>
              <p:nvSpPr>
                <p:cNvPr id="31" name="立方体 30"/>
                <p:cNvSpPr/>
                <p:nvPr/>
              </p:nvSpPr>
              <p:spPr>
                <a:xfrm>
                  <a:off x="1413846" y="3282373"/>
                  <a:ext cx="457198" cy="423354"/>
                </a:xfrm>
                <a:prstGeom prst="cub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立方体 31"/>
                <p:cNvSpPr/>
                <p:nvPr/>
              </p:nvSpPr>
              <p:spPr>
                <a:xfrm>
                  <a:off x="1797481" y="3282373"/>
                  <a:ext cx="912787" cy="423354"/>
                </a:xfrm>
                <a:prstGeom prst="cube">
                  <a:avLst/>
                </a:prstGeom>
                <a:solidFill>
                  <a:srgbClr val="CBCBCB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立方体 32"/>
                <p:cNvSpPr/>
                <p:nvPr/>
              </p:nvSpPr>
              <p:spPr>
                <a:xfrm>
                  <a:off x="2635058" y="3282373"/>
                  <a:ext cx="912787" cy="423354"/>
                </a:xfrm>
                <a:prstGeom prst="cube">
                  <a:avLst/>
                </a:prstGeom>
                <a:solidFill>
                  <a:srgbClr val="CBCBCB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4" name="立方体 33"/>
                <p:cNvSpPr/>
                <p:nvPr/>
              </p:nvSpPr>
              <p:spPr>
                <a:xfrm>
                  <a:off x="3476614" y="3282373"/>
                  <a:ext cx="912787" cy="423354"/>
                </a:xfrm>
                <a:prstGeom prst="cube">
                  <a:avLst/>
                </a:prstGeom>
                <a:solidFill>
                  <a:srgbClr val="CBCBCB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文本框 34"/>
                <p:cNvSpPr txBox="1"/>
                <p:nvPr/>
              </p:nvSpPr>
              <p:spPr>
                <a:xfrm>
                  <a:off x="2325555" y="3305388"/>
                  <a:ext cx="1173621" cy="3759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特征向量</a:t>
                  </a:r>
                  <a:endParaRPr kumimoji="1"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6" name="直线箭头连接符 15"/>
              <p:cNvCxnSpPr>
                <a:stCxn id="14" idx="1"/>
                <a:endCxn id="31" idx="0"/>
              </p:cNvCxnSpPr>
              <p:nvPr/>
            </p:nvCxnSpPr>
            <p:spPr>
              <a:xfrm>
                <a:off x="905866" y="2733288"/>
                <a:ext cx="789498" cy="54908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线箭头连接符 16"/>
              <p:cNvCxnSpPr>
                <a:stCxn id="7" idx="1"/>
                <a:endCxn id="32" idx="0"/>
              </p:cNvCxnSpPr>
              <p:nvPr/>
            </p:nvCxnSpPr>
            <p:spPr>
              <a:xfrm>
                <a:off x="2208737" y="2736276"/>
                <a:ext cx="98057" cy="54609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线箭头连接符 17"/>
              <p:cNvCxnSpPr>
                <a:stCxn id="6" idx="1"/>
                <a:endCxn id="33" idx="0"/>
              </p:cNvCxnSpPr>
              <p:nvPr/>
            </p:nvCxnSpPr>
            <p:spPr>
              <a:xfrm flipH="1">
                <a:off x="3144371" y="2724323"/>
                <a:ext cx="427002" cy="55805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云形 18"/>
              <p:cNvSpPr/>
              <p:nvPr/>
            </p:nvSpPr>
            <p:spPr>
              <a:xfrm>
                <a:off x="4256108" y="1794079"/>
                <a:ext cx="1206387" cy="889355"/>
              </a:xfrm>
              <a:prstGeom prst="cloud">
                <a:avLst/>
              </a:prstGeom>
              <a:solidFill>
                <a:srgbClr val="23A0E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4419949" y="1948724"/>
                <a:ext cx="893236" cy="6581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新闻关</a:t>
                </a:r>
                <a:endParaRPr kumimoji="1"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kumimoji="1"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键词</a:t>
                </a:r>
                <a:endParaRPr kumimoji="1"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1" name="曲线连接符 20"/>
              <p:cNvCxnSpPr>
                <a:stCxn id="8" idx="2"/>
                <a:endCxn id="19" idx="3"/>
              </p:cNvCxnSpPr>
              <p:nvPr/>
            </p:nvCxnSpPr>
            <p:spPr>
              <a:xfrm rot="16200000" flipH="1">
                <a:off x="3150758" y="136385"/>
                <a:ext cx="1369718" cy="2047371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箭头连接符 22"/>
              <p:cNvCxnSpPr>
                <a:stCxn id="19" idx="1"/>
                <a:endCxn id="34" idx="0"/>
              </p:cNvCxnSpPr>
              <p:nvPr/>
            </p:nvCxnSpPr>
            <p:spPr>
              <a:xfrm flipH="1">
                <a:off x="3985927" y="2682487"/>
                <a:ext cx="873375" cy="59988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圆角矩形 23"/>
              <p:cNvSpPr/>
              <p:nvPr/>
            </p:nvSpPr>
            <p:spPr>
              <a:xfrm>
                <a:off x="1942350" y="4019176"/>
                <a:ext cx="1942356" cy="657412"/>
              </a:xfrm>
              <a:prstGeom prst="roundRect">
                <a:avLst/>
              </a:prstGeom>
              <a:noFill/>
              <a:ln>
                <a:solidFill>
                  <a:srgbClr val="23A0E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208737" y="4138997"/>
                <a:ext cx="1418125" cy="37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相似度计算</a:t>
                </a:r>
                <a:endPara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6" name="直线箭头连接符 25"/>
              <p:cNvCxnSpPr>
                <a:stCxn id="35" idx="2"/>
                <a:endCxn id="24" idx="0"/>
              </p:cNvCxnSpPr>
              <p:nvPr/>
            </p:nvCxnSpPr>
            <p:spPr>
              <a:xfrm>
                <a:off x="2912366" y="3681323"/>
                <a:ext cx="1162" cy="33785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文本框 26"/>
              <p:cNvSpPr txBox="1"/>
              <p:nvPr/>
            </p:nvSpPr>
            <p:spPr>
              <a:xfrm>
                <a:off x="408173" y="1967397"/>
                <a:ext cx="893236" cy="6581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新闻标</a:t>
                </a:r>
                <a:endParaRPr kumimoji="1"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kumimoji="1"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注类别</a:t>
                </a:r>
                <a:endParaRPr kumimoji="1"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1945338" y="4993341"/>
                <a:ext cx="1942356" cy="657412"/>
              </a:xfrm>
              <a:prstGeom prst="roundRect">
                <a:avLst/>
              </a:prstGeom>
              <a:noFill/>
              <a:ln>
                <a:solidFill>
                  <a:srgbClr val="23A0E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9" name="直线箭头连接符 28"/>
              <p:cNvCxnSpPr>
                <a:stCxn id="24" idx="2"/>
                <a:endCxn id="28" idx="0"/>
              </p:cNvCxnSpPr>
              <p:nvPr/>
            </p:nvCxnSpPr>
            <p:spPr>
              <a:xfrm>
                <a:off x="2913528" y="4676588"/>
                <a:ext cx="2988" cy="31675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文本框 29"/>
              <p:cNvSpPr txBox="1"/>
              <p:nvPr/>
            </p:nvSpPr>
            <p:spPr>
              <a:xfrm>
                <a:off x="2020515" y="5144769"/>
                <a:ext cx="1833486" cy="376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提取的独立事件</a:t>
                </a:r>
                <a:endParaRPr kumimoji="1"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" name="圆角矩形 2"/>
            <p:cNvSpPr/>
            <p:nvPr/>
          </p:nvSpPr>
          <p:spPr>
            <a:xfrm>
              <a:off x="6753412" y="3750235"/>
              <a:ext cx="4138706" cy="2794000"/>
            </a:xfrm>
            <a:prstGeom prst="roundRect">
              <a:avLst>
                <a:gd name="adj" fmla="val 9180"/>
              </a:avLst>
            </a:prstGeom>
            <a:noFill/>
            <a:ln w="28575" cmpd="sng">
              <a:solidFill>
                <a:srgbClr val="E9701E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4212" y="5886824"/>
              <a:ext cx="1061422" cy="552824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40471" y="5821829"/>
              <a:ext cx="675705" cy="677582"/>
            </a:xfrm>
            <a:prstGeom prst="rect">
              <a:avLst/>
            </a:prstGeom>
          </p:spPr>
        </p:pic>
      </p:grpSp>
      <p:sp>
        <p:nvSpPr>
          <p:cNvPr id="103" name="文本框 102"/>
          <p:cNvSpPr txBox="1"/>
          <p:nvPr/>
        </p:nvSpPr>
        <p:spPr>
          <a:xfrm>
            <a:off x="978266" y="3376499"/>
            <a:ext cx="474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0.3</a:t>
            </a:r>
          </a:p>
          <a:p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0.2</a:t>
            </a:r>
          </a:p>
          <a:p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0.7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4" name="直线箭头连接符 103"/>
          <p:cNvCxnSpPr/>
          <p:nvPr/>
        </p:nvCxnSpPr>
        <p:spPr>
          <a:xfrm flipH="1" flipV="1">
            <a:off x="2509579" y="5411233"/>
            <a:ext cx="1337" cy="291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2465244" y="5390179"/>
            <a:ext cx="474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0.7</a:t>
            </a:r>
            <a:endParaRPr kumimoji="1"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3" name="组 112"/>
          <p:cNvGrpSpPr/>
          <p:nvPr/>
        </p:nvGrpSpPr>
        <p:grpSpPr>
          <a:xfrm>
            <a:off x="1101934" y="3550004"/>
            <a:ext cx="3369598" cy="2603978"/>
            <a:chOff x="1591883" y="3880417"/>
            <a:chExt cx="3369598" cy="2603978"/>
          </a:xfrm>
        </p:grpSpPr>
        <p:sp>
          <p:nvSpPr>
            <p:cNvPr id="74" name="圆角矩形 73"/>
            <p:cNvSpPr/>
            <p:nvPr/>
          </p:nvSpPr>
          <p:spPr>
            <a:xfrm>
              <a:off x="1705191" y="5401259"/>
              <a:ext cx="1062404" cy="1001750"/>
            </a:xfrm>
            <a:prstGeom prst="roundRect">
              <a:avLst>
                <a:gd name="adj" fmla="val 885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3294132" y="3880417"/>
              <a:ext cx="335214" cy="335214"/>
            </a:xfrm>
            <a:prstGeom prst="ellipse">
              <a:avLst/>
            </a:prstGeom>
            <a:solidFill>
              <a:srgbClr val="AFABA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451583" y="4870356"/>
              <a:ext cx="317492" cy="317492"/>
            </a:xfrm>
            <a:prstGeom prst="ellipse">
              <a:avLst/>
            </a:prstGeom>
            <a:solidFill>
              <a:srgbClr val="23A0E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2840782" y="5446048"/>
              <a:ext cx="317492" cy="317492"/>
            </a:xfrm>
            <a:prstGeom prst="ellipse">
              <a:avLst/>
            </a:prstGeom>
            <a:solidFill>
              <a:srgbClr val="23A0E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</a:t>
              </a:r>
              <a:endPara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397088" y="6049046"/>
              <a:ext cx="317492" cy="317492"/>
            </a:xfrm>
            <a:prstGeom prst="ellipse">
              <a:avLst/>
            </a:prstGeom>
            <a:solidFill>
              <a:srgbClr val="23A0E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082986" y="5434594"/>
              <a:ext cx="317492" cy="317492"/>
            </a:xfrm>
            <a:prstGeom prst="ellipse">
              <a:avLst/>
            </a:prstGeom>
            <a:solidFill>
              <a:srgbClr val="23A0E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1757402" y="6051249"/>
              <a:ext cx="317492" cy="317492"/>
            </a:xfrm>
            <a:prstGeom prst="ellipse">
              <a:avLst/>
            </a:prstGeom>
            <a:solidFill>
              <a:srgbClr val="23A0E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2" name="直线箭头连接符 81"/>
            <p:cNvCxnSpPr>
              <a:stCxn id="78" idx="0"/>
              <a:endCxn id="77" idx="5"/>
            </p:cNvCxnSpPr>
            <p:nvPr/>
          </p:nvCxnSpPr>
          <p:spPr>
            <a:xfrm flipH="1" flipV="1">
              <a:off x="2722579" y="5141352"/>
              <a:ext cx="276949" cy="30469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箭头连接符 82"/>
            <p:cNvCxnSpPr>
              <a:stCxn id="80" idx="0"/>
              <a:endCxn id="77" idx="3"/>
            </p:cNvCxnSpPr>
            <p:nvPr/>
          </p:nvCxnSpPr>
          <p:spPr>
            <a:xfrm flipV="1">
              <a:off x="2241732" y="5141352"/>
              <a:ext cx="256347" cy="2932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箭头连接符 83"/>
            <p:cNvCxnSpPr>
              <a:stCxn id="81" idx="0"/>
              <a:endCxn id="80" idx="3"/>
            </p:cNvCxnSpPr>
            <p:nvPr/>
          </p:nvCxnSpPr>
          <p:spPr>
            <a:xfrm flipV="1">
              <a:off x="1916148" y="5705590"/>
              <a:ext cx="213334" cy="3456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箭头连接符 84"/>
            <p:cNvCxnSpPr>
              <a:stCxn id="79" idx="0"/>
              <a:endCxn id="80" idx="5"/>
            </p:cNvCxnSpPr>
            <p:nvPr/>
          </p:nvCxnSpPr>
          <p:spPr>
            <a:xfrm flipH="1" flipV="1">
              <a:off x="2353982" y="5705590"/>
              <a:ext cx="201852" cy="3434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椭圆 85"/>
            <p:cNvSpPr/>
            <p:nvPr/>
          </p:nvSpPr>
          <p:spPr>
            <a:xfrm>
              <a:off x="4106213" y="4817937"/>
              <a:ext cx="317492" cy="317492"/>
            </a:xfrm>
            <a:prstGeom prst="ellipse">
              <a:avLst/>
            </a:prstGeom>
            <a:solidFill>
              <a:srgbClr val="23A0E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3794285" y="5393629"/>
              <a:ext cx="317492" cy="317492"/>
            </a:xfrm>
            <a:prstGeom prst="ellipse">
              <a:avLst/>
            </a:prstGeom>
            <a:solidFill>
              <a:srgbClr val="23A0E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4451982" y="5382175"/>
              <a:ext cx="317492" cy="317492"/>
            </a:xfrm>
            <a:prstGeom prst="ellipse">
              <a:avLst/>
            </a:prstGeom>
            <a:solidFill>
              <a:srgbClr val="23A0E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9" name="直线箭头连接符 88"/>
            <p:cNvCxnSpPr>
              <a:stCxn id="87" idx="0"/>
              <a:endCxn id="86" idx="3"/>
            </p:cNvCxnSpPr>
            <p:nvPr/>
          </p:nvCxnSpPr>
          <p:spPr>
            <a:xfrm flipV="1">
              <a:off x="3953031" y="5088933"/>
              <a:ext cx="199678" cy="30469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箭头连接符 89"/>
            <p:cNvCxnSpPr>
              <a:stCxn id="88" idx="0"/>
              <a:endCxn id="86" idx="5"/>
            </p:cNvCxnSpPr>
            <p:nvPr/>
          </p:nvCxnSpPr>
          <p:spPr>
            <a:xfrm flipH="1" flipV="1">
              <a:off x="4377209" y="5088933"/>
              <a:ext cx="233519" cy="2932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箭头连接符 90"/>
            <p:cNvCxnSpPr>
              <a:stCxn id="77" idx="7"/>
              <a:endCxn id="76" idx="4"/>
            </p:cNvCxnSpPr>
            <p:nvPr/>
          </p:nvCxnSpPr>
          <p:spPr>
            <a:xfrm flipV="1">
              <a:off x="2722579" y="4215631"/>
              <a:ext cx="739160" cy="70122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箭头连接符 91"/>
            <p:cNvCxnSpPr>
              <a:stCxn id="86" idx="0"/>
              <a:endCxn id="76" idx="4"/>
            </p:cNvCxnSpPr>
            <p:nvPr/>
          </p:nvCxnSpPr>
          <p:spPr>
            <a:xfrm flipH="1" flipV="1">
              <a:off x="3461739" y="4215631"/>
              <a:ext cx="803220" cy="60230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文本框 92"/>
            <p:cNvSpPr txBox="1"/>
            <p:nvPr/>
          </p:nvSpPr>
          <p:spPr>
            <a:xfrm>
              <a:off x="2835816" y="5047827"/>
              <a:ext cx="4748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0.5</a:t>
              </a:r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文本框 93"/>
            <p:cNvSpPr txBox="1"/>
            <p:nvPr/>
          </p:nvSpPr>
          <p:spPr>
            <a:xfrm>
              <a:off x="2450078" y="5689166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1591883" y="5705019"/>
              <a:ext cx="4748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0.9</a:t>
              </a:r>
              <a:endPara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1936652" y="5090990"/>
              <a:ext cx="4748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0.8</a:t>
              </a:r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4486671" y="5024415"/>
              <a:ext cx="4748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0.8</a:t>
              </a:r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3642800" y="5012584"/>
              <a:ext cx="4748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0.6</a:t>
              </a:r>
              <a:endPara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圆角矩形 98"/>
            <p:cNvSpPr/>
            <p:nvPr/>
          </p:nvSpPr>
          <p:spPr>
            <a:xfrm>
              <a:off x="1695117" y="4762730"/>
              <a:ext cx="1651775" cy="1721665"/>
            </a:xfrm>
            <a:prstGeom prst="roundRect">
              <a:avLst>
                <a:gd name="adj" fmla="val 9299"/>
              </a:avLst>
            </a:prstGeom>
            <a:noFill/>
            <a:ln>
              <a:solidFill>
                <a:srgbClr val="E9701E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圆角矩形 99"/>
            <p:cNvSpPr/>
            <p:nvPr/>
          </p:nvSpPr>
          <p:spPr>
            <a:xfrm>
              <a:off x="3706406" y="4779619"/>
              <a:ext cx="1150415" cy="1073856"/>
            </a:xfrm>
            <a:prstGeom prst="roundRect">
              <a:avLst>
                <a:gd name="adj" fmla="val 11246"/>
              </a:avLst>
            </a:prstGeom>
            <a:noFill/>
            <a:ln>
              <a:solidFill>
                <a:srgbClr val="E9701E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3623784" y="3883537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校园事件</a:t>
              </a:r>
              <a:endPara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8" name="椭圆 107"/>
          <p:cNvSpPr/>
          <p:nvPr/>
        </p:nvSpPr>
        <p:spPr>
          <a:xfrm>
            <a:off x="2812330" y="3557030"/>
            <a:ext cx="317492" cy="317492"/>
          </a:xfrm>
          <a:prstGeom prst="ellipse">
            <a:avLst/>
          </a:prstGeom>
          <a:solidFill>
            <a:srgbClr val="FF53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2616019" y="3106194"/>
            <a:ext cx="317492" cy="317492"/>
          </a:xfrm>
          <a:prstGeom prst="ellipse">
            <a:avLst/>
          </a:prstGeom>
          <a:solidFill>
            <a:srgbClr val="FF53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215635" y="3718044"/>
            <a:ext cx="474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0.6</a:t>
            </a:r>
            <a:endParaRPr kumimoji="1" lang="zh-CN" altLang="en-US" sz="1600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1730110" y="332897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未知新闻</a:t>
            </a:r>
            <a:endParaRPr kumimoji="1" lang="zh-CN" altLang="en-US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2832307" y="5859040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r>
              <a:rPr kumimoji="1"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4356697" y="5185912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  <a:r>
              <a:rPr kumimoji="1" lang="zh-CN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845469" y="1625758"/>
            <a:ext cx="3529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新闻要素提取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灯片编号占位符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004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208 C 0.00378 0.00046 0.00795 -0.0007 0.01068 0.01018 C 0.01355 0.02106 0.01589 0.05787 0.01706 0.06805 " pathEditMode="relative" rAng="0" ptsTypes="AAA">
                                      <p:cBhvr>
                                        <p:cTn id="18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85185E-6 L 0.06458 0.13125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655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0.06643 L -0.05208 0.21111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208 0.21088 L -0.08203 0.29328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7" y="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0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03 0.29305 C -0.07252 0.25139 -0.06276 0.20972 -0.05273 0.20949 C -0.0427 0.20949 -0.02682 0.27778 -0.02161 0.29143 " pathEditMode="relative" rAng="0" ptsTypes="AAA">
                                      <p:cBhvr>
                                        <p:cTn id="4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8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1" dur="500" fill="hold"/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61 0.29143 L -0.02161 0.38102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8" grpId="0" animBg="1"/>
      <p:bldP spid="108" grpId="1" animBg="1"/>
      <p:bldP spid="108" grpId="2" animBg="1"/>
      <p:bldP spid="108" grpId="3" animBg="1"/>
      <p:bldP spid="102" grpId="0" animBg="1"/>
      <p:bldP spid="102" grpId="1" animBg="1"/>
      <p:bldP spid="102" grpId="2" animBg="1"/>
      <p:bldP spid="102" grpId="3" animBg="1"/>
      <p:bldP spid="102" grpId="4" animBg="1"/>
      <p:bldP spid="102" grpId="5" animBg="1"/>
      <p:bldP spid="115" grpId="0"/>
      <p:bldP spid="120" grpId="0"/>
      <p:bldP spid="122" grpId="0"/>
      <p:bldP spid="1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事件聚类结果可视化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02" y="1578805"/>
            <a:ext cx="88392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62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968" y="122249"/>
            <a:ext cx="6599226" cy="65992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特征提取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1261605561"/>
              </p:ext>
            </p:extLst>
          </p:nvPr>
        </p:nvGraphicFramePr>
        <p:xfrm>
          <a:off x="0" y="1846555"/>
          <a:ext cx="5431809" cy="4208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158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674" y="725545"/>
            <a:ext cx="4389699" cy="42009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关联分析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5127" y="1636730"/>
            <a:ext cx="10515600" cy="435133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系列事件触发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时间触发关系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事件频次自相关分析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空间触发关系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最大信息量相关系数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(MIC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新闻媒体传播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18" y="3435602"/>
            <a:ext cx="5874067" cy="292074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49604" y="4346664"/>
            <a:ext cx="1116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kumimoji="1"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置信水平</a:t>
            </a:r>
            <a:endParaRPr kumimoji="1"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52496" y="6356350"/>
            <a:ext cx="6513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暴力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恐怖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事件每隔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复发概率最高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32916" y="5056663"/>
            <a:ext cx="2973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校园砍杀事件发生次数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临近区域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相似度较高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89948" y="6118203"/>
            <a:ext cx="39731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* MIC: </a:t>
            </a:r>
            <a:r>
              <a:rPr lang="zh-CN" altLang="en-US" sz="1400" dirty="0" smtClean="0"/>
              <a:t>Reshef </a:t>
            </a:r>
            <a:r>
              <a:rPr lang="zh-CN" altLang="en-US" sz="1400" dirty="0"/>
              <a:t>et al. "Detecting Novel Associations in Large Data Sets". Science 334 (6062)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826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450485644"/>
              </p:ext>
            </p:extLst>
          </p:nvPr>
        </p:nvGraphicFramePr>
        <p:xfrm>
          <a:off x="2292825" y="320017"/>
          <a:ext cx="7582956" cy="6036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25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345" y="301836"/>
            <a:ext cx="7239899" cy="30539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关联分析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不同系列事件共性分析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媒体特征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空间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data.sjtu.edu.cn:8888/images/weekda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97" y="4034158"/>
            <a:ext cx="10653259" cy="187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/>
          <p:cNvSpPr txBox="1"/>
          <p:nvPr/>
        </p:nvSpPr>
        <p:spPr>
          <a:xfrm>
            <a:off x="4559169" y="3340619"/>
            <a:ext cx="7528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元旦，除夕，建党节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等是三类事件的多发时段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802709" y="5945914"/>
            <a:ext cx="6332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三类事件在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周末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发生频次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低于工作日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74598" y="760701"/>
            <a:ext cx="1327267" cy="373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968991" y="5177476"/>
            <a:ext cx="5384585" cy="454542"/>
          </a:xfrm>
          <a:prstGeom prst="roundRect">
            <a:avLst/>
          </a:prstGeom>
          <a:solidFill>
            <a:srgbClr val="5B9BD5">
              <a:alpha val="0"/>
            </a:srgb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903054" y="947454"/>
            <a:ext cx="3084499" cy="186754"/>
          </a:xfrm>
          <a:prstGeom prst="roundRect">
            <a:avLst/>
          </a:prstGeom>
          <a:solidFill>
            <a:srgbClr val="5B9BD5">
              <a:alpha val="0"/>
            </a:srgbClr>
          </a:solidFill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33485" y="903375"/>
            <a:ext cx="1248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妇女节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670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102156" y="3943661"/>
            <a:ext cx="4842296" cy="2538122"/>
            <a:chOff x="6074891" y="3706946"/>
            <a:chExt cx="4842296" cy="2538122"/>
          </a:xfrm>
        </p:grpSpPr>
        <p:pic>
          <p:nvPicPr>
            <p:cNvPr id="6" name="Picture 6" descr="http://data.sjtu.edu.cn:8888/images/23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4891" y="3706946"/>
              <a:ext cx="4842296" cy="253812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圆角矩形 6"/>
            <p:cNvSpPr/>
            <p:nvPr/>
          </p:nvSpPr>
          <p:spPr>
            <a:xfrm>
              <a:off x="9240988" y="5803838"/>
              <a:ext cx="1671550" cy="43276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校园砍杀事件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33201" y="3940666"/>
            <a:ext cx="4796762" cy="2540839"/>
            <a:chOff x="705936" y="3703951"/>
            <a:chExt cx="4796762" cy="254083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36" y="3703951"/>
              <a:ext cx="4796762" cy="25326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0" name="圆角矩形 9"/>
            <p:cNvSpPr/>
            <p:nvPr/>
          </p:nvSpPr>
          <p:spPr>
            <a:xfrm>
              <a:off x="3671455" y="5812028"/>
              <a:ext cx="1831243" cy="43276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公交车爆炸事件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084969" y="569955"/>
            <a:ext cx="4843007" cy="2531401"/>
            <a:chOff x="6069530" y="533311"/>
            <a:chExt cx="4843007" cy="2531401"/>
          </a:xfrm>
        </p:grpSpPr>
        <p:pic>
          <p:nvPicPr>
            <p:cNvPr id="12" name="Picture 4" descr="http://data.sjtu.edu.cn:8888/images/2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9530" y="533311"/>
              <a:ext cx="4842296" cy="253140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圆角矩形 12"/>
            <p:cNvSpPr/>
            <p:nvPr/>
          </p:nvSpPr>
          <p:spPr>
            <a:xfrm>
              <a:off x="9513228" y="2623615"/>
              <a:ext cx="1399309" cy="43276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暴恐事件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224911" y="452761"/>
            <a:ext cx="6048662" cy="3084687"/>
            <a:chOff x="5219795" y="427425"/>
            <a:chExt cx="6264684" cy="3139952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8998" y="427425"/>
              <a:ext cx="5925481" cy="3139952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5219795" y="780124"/>
              <a:ext cx="5294825" cy="845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大事件报道会</a:t>
              </a:r>
              <a:r>
                <a:rPr lang="zh-CN" altLang="en-US" sz="2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触发</a:t>
              </a:r>
              <a:endParaRPr lang="en-US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同类型小事件的发生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5219801" y="3323559"/>
            <a:ext cx="1730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集中性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空间分布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969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事件预测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竖排文字占位符 3"/>
          <p:cNvSpPr>
            <a:spLocks noGrp="1"/>
          </p:cNvSpPr>
          <p:nvPr>
            <p:ph type="body" orient="vert" idx="1"/>
          </p:nvPr>
        </p:nvSpPr>
        <p:spPr>
          <a:xfrm>
            <a:off x="414526" y="2102872"/>
            <a:ext cx="3262767" cy="4351337"/>
          </a:xfrm>
        </p:spPr>
        <p:txBody>
          <a:bodyPr vert="horz"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预测目标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未来时间段内事件是否发生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(0/1)</a:t>
            </a: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未来时间段内事件发生的次数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" name="组合 101"/>
          <p:cNvGrpSpPr/>
          <p:nvPr/>
        </p:nvGrpSpPr>
        <p:grpSpPr>
          <a:xfrm>
            <a:off x="3638629" y="1537393"/>
            <a:ext cx="7874533" cy="4450885"/>
            <a:chOff x="1656599" y="1304363"/>
            <a:chExt cx="8436923" cy="4801769"/>
          </a:xfrm>
        </p:grpSpPr>
        <p:cxnSp>
          <p:nvCxnSpPr>
            <p:cNvPr id="103" name="直接箭头连接符 102"/>
            <p:cNvCxnSpPr/>
            <p:nvPr/>
          </p:nvCxnSpPr>
          <p:spPr>
            <a:xfrm flipV="1">
              <a:off x="2487868" y="1315665"/>
              <a:ext cx="14966" cy="46511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流程图: 数据 103"/>
            <p:cNvSpPr/>
            <p:nvPr/>
          </p:nvSpPr>
          <p:spPr>
            <a:xfrm>
              <a:off x="2507784" y="3725406"/>
              <a:ext cx="5009122" cy="1850490"/>
            </a:xfrm>
            <a:prstGeom prst="flowChartInputOutpu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1656599" y="1474158"/>
              <a:ext cx="857370" cy="4980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</a:t>
              </a:r>
            </a:p>
          </p:txBody>
        </p:sp>
        <p:sp>
          <p:nvSpPr>
            <p:cNvPr id="106" name="矩形 105"/>
            <p:cNvSpPr/>
            <p:nvPr/>
          </p:nvSpPr>
          <p:spPr>
            <a:xfrm>
              <a:off x="4257614" y="5608072"/>
              <a:ext cx="857370" cy="4980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Rectangle 238"/>
            <p:cNvSpPr/>
            <p:nvPr/>
          </p:nvSpPr>
          <p:spPr>
            <a:xfrm>
              <a:off x="7807062" y="1304363"/>
              <a:ext cx="2286460" cy="1430457"/>
            </a:xfrm>
            <a:prstGeom prst="rect">
              <a:avLst/>
            </a:prstGeom>
            <a:solidFill>
              <a:srgbClr val="E9701E"/>
            </a:solidFill>
            <a:ln>
              <a:noFill/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季节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民族节日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工作日、休息</a:t>
              </a:r>
            </a:p>
          </p:txBody>
        </p:sp>
        <p:sp>
          <p:nvSpPr>
            <p:cNvPr id="108" name="任意多边形 107"/>
            <p:cNvSpPr/>
            <p:nvPr/>
          </p:nvSpPr>
          <p:spPr>
            <a:xfrm>
              <a:off x="4965732" y="3865388"/>
              <a:ext cx="1744350" cy="1405860"/>
            </a:xfrm>
            <a:custGeom>
              <a:avLst/>
              <a:gdLst>
                <a:gd name="connsiteX0" fmla="*/ 198558 w 922783"/>
                <a:gd name="connsiteY0" fmla="*/ 767819 h 785430"/>
                <a:gd name="connsiteX1" fmla="*/ 48432 w 922783"/>
                <a:gd name="connsiteY1" fmla="*/ 3545 h 785430"/>
                <a:gd name="connsiteX2" fmla="*/ 921889 w 922783"/>
                <a:gd name="connsiteY2" fmla="*/ 494864 h 785430"/>
                <a:gd name="connsiteX3" fmla="*/ 198558 w 922783"/>
                <a:gd name="connsiteY3" fmla="*/ 767819 h 78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2783" h="785430">
                  <a:moveTo>
                    <a:pt x="198558" y="767819"/>
                  </a:moveTo>
                  <a:cubicBezTo>
                    <a:pt x="52982" y="685933"/>
                    <a:pt x="-72123" y="49037"/>
                    <a:pt x="48432" y="3545"/>
                  </a:cubicBezTo>
                  <a:cubicBezTo>
                    <a:pt x="168987" y="-41948"/>
                    <a:pt x="894594" y="362936"/>
                    <a:pt x="921889" y="494864"/>
                  </a:cubicBezTo>
                  <a:cubicBezTo>
                    <a:pt x="949184" y="626792"/>
                    <a:pt x="344134" y="849705"/>
                    <a:pt x="198558" y="767819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任意多边形 108"/>
            <p:cNvSpPr/>
            <p:nvPr/>
          </p:nvSpPr>
          <p:spPr>
            <a:xfrm>
              <a:off x="3270771" y="4519323"/>
              <a:ext cx="1133410" cy="811236"/>
            </a:xfrm>
            <a:custGeom>
              <a:avLst/>
              <a:gdLst>
                <a:gd name="connsiteX0" fmla="*/ 5772 w 1163514"/>
                <a:gd name="connsiteY0" fmla="*/ 291572 h 900125"/>
                <a:gd name="connsiteX1" fmla="*/ 851934 w 1163514"/>
                <a:gd name="connsiteY1" fmla="*/ 18617 h 900125"/>
                <a:gd name="connsiteX2" fmla="*/ 1152184 w 1163514"/>
                <a:gd name="connsiteY2" fmla="*/ 796539 h 900125"/>
                <a:gd name="connsiteX3" fmla="*/ 510740 w 1163514"/>
                <a:gd name="connsiteY3" fmla="*/ 837483 h 900125"/>
                <a:gd name="connsiteX4" fmla="*/ 5772 w 1163514"/>
                <a:gd name="connsiteY4" fmla="*/ 291572 h 9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514" h="900125">
                  <a:moveTo>
                    <a:pt x="5772" y="291572"/>
                  </a:moveTo>
                  <a:cubicBezTo>
                    <a:pt x="62638" y="155094"/>
                    <a:pt x="660865" y="-65544"/>
                    <a:pt x="851934" y="18617"/>
                  </a:cubicBezTo>
                  <a:cubicBezTo>
                    <a:pt x="1043003" y="102778"/>
                    <a:pt x="1209050" y="660061"/>
                    <a:pt x="1152184" y="796539"/>
                  </a:cubicBezTo>
                  <a:cubicBezTo>
                    <a:pt x="1095318" y="933017"/>
                    <a:pt x="694985" y="921644"/>
                    <a:pt x="510740" y="837483"/>
                  </a:cubicBezTo>
                  <a:cubicBezTo>
                    <a:pt x="326495" y="753322"/>
                    <a:pt x="-51094" y="428050"/>
                    <a:pt x="5772" y="291572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椭圆 26"/>
            <p:cNvSpPr/>
            <p:nvPr/>
          </p:nvSpPr>
          <p:spPr>
            <a:xfrm>
              <a:off x="3837476" y="4931027"/>
              <a:ext cx="326619" cy="31832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椭圆 16"/>
            <p:cNvSpPr/>
            <p:nvPr/>
          </p:nvSpPr>
          <p:spPr>
            <a:xfrm>
              <a:off x="3420694" y="4731197"/>
              <a:ext cx="326619" cy="318326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椭圆 26"/>
            <p:cNvSpPr/>
            <p:nvPr/>
          </p:nvSpPr>
          <p:spPr>
            <a:xfrm>
              <a:off x="5384306" y="4692207"/>
              <a:ext cx="326619" cy="31832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椭圆 16"/>
            <p:cNvSpPr/>
            <p:nvPr/>
          </p:nvSpPr>
          <p:spPr>
            <a:xfrm>
              <a:off x="5775108" y="4430271"/>
              <a:ext cx="326619" cy="318326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5246830" y="4157356"/>
              <a:ext cx="338634" cy="314187"/>
            </a:xfrm>
            <a:prstGeom prst="ellipse">
              <a:avLst/>
            </a:prstGeom>
            <a:solidFill>
              <a:srgbClr val="E9701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椭圆 114"/>
            <p:cNvSpPr/>
            <p:nvPr/>
          </p:nvSpPr>
          <p:spPr>
            <a:xfrm>
              <a:off x="3848761" y="4616840"/>
              <a:ext cx="338634" cy="314187"/>
            </a:xfrm>
            <a:prstGeom prst="ellipse">
              <a:avLst/>
            </a:prstGeom>
            <a:solidFill>
              <a:srgbClr val="E9701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流程图: 数据 115"/>
            <p:cNvSpPr/>
            <p:nvPr/>
          </p:nvSpPr>
          <p:spPr>
            <a:xfrm>
              <a:off x="2507784" y="1366612"/>
              <a:ext cx="5009121" cy="1807410"/>
            </a:xfrm>
            <a:prstGeom prst="flowChartInputOutpu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7" name="直接箭头连接符 116"/>
            <p:cNvCxnSpPr/>
            <p:nvPr/>
          </p:nvCxnSpPr>
          <p:spPr>
            <a:xfrm flipH="1" flipV="1">
              <a:off x="5762466" y="2820333"/>
              <a:ext cx="6958" cy="130529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矩形 117"/>
            <p:cNvSpPr/>
            <p:nvPr/>
          </p:nvSpPr>
          <p:spPr>
            <a:xfrm>
              <a:off x="4375485" y="4111283"/>
              <a:ext cx="967289" cy="332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时间特征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矩形 101"/>
            <p:cNvSpPr/>
            <p:nvPr/>
          </p:nvSpPr>
          <p:spPr>
            <a:xfrm>
              <a:off x="4521865" y="4724383"/>
              <a:ext cx="967289" cy="332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空间特征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矩形 101"/>
            <p:cNvSpPr/>
            <p:nvPr/>
          </p:nvSpPr>
          <p:spPr>
            <a:xfrm>
              <a:off x="6020384" y="4415046"/>
              <a:ext cx="967289" cy="332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媒体特征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任意多边形 120"/>
            <p:cNvSpPr/>
            <p:nvPr/>
          </p:nvSpPr>
          <p:spPr>
            <a:xfrm>
              <a:off x="4924481" y="1474157"/>
              <a:ext cx="1744350" cy="1405860"/>
            </a:xfrm>
            <a:custGeom>
              <a:avLst/>
              <a:gdLst>
                <a:gd name="connsiteX0" fmla="*/ 198558 w 922783"/>
                <a:gd name="connsiteY0" fmla="*/ 767819 h 785430"/>
                <a:gd name="connsiteX1" fmla="*/ 48432 w 922783"/>
                <a:gd name="connsiteY1" fmla="*/ 3545 h 785430"/>
                <a:gd name="connsiteX2" fmla="*/ 921889 w 922783"/>
                <a:gd name="connsiteY2" fmla="*/ 494864 h 785430"/>
                <a:gd name="connsiteX3" fmla="*/ 198558 w 922783"/>
                <a:gd name="connsiteY3" fmla="*/ 767819 h 78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2783" h="785430">
                  <a:moveTo>
                    <a:pt x="198558" y="767819"/>
                  </a:moveTo>
                  <a:cubicBezTo>
                    <a:pt x="52982" y="685933"/>
                    <a:pt x="-72123" y="49037"/>
                    <a:pt x="48432" y="3545"/>
                  </a:cubicBezTo>
                  <a:cubicBezTo>
                    <a:pt x="168987" y="-41948"/>
                    <a:pt x="894594" y="362936"/>
                    <a:pt x="921889" y="494864"/>
                  </a:cubicBezTo>
                  <a:cubicBezTo>
                    <a:pt x="949184" y="626792"/>
                    <a:pt x="344134" y="849705"/>
                    <a:pt x="198558" y="767819"/>
                  </a:cubicBezTo>
                  <a:close/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椭圆 26"/>
            <p:cNvSpPr/>
            <p:nvPr/>
          </p:nvSpPr>
          <p:spPr>
            <a:xfrm>
              <a:off x="5374992" y="2314069"/>
              <a:ext cx="326619" cy="31832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椭圆 16"/>
            <p:cNvSpPr/>
            <p:nvPr/>
          </p:nvSpPr>
          <p:spPr>
            <a:xfrm>
              <a:off x="5765794" y="2052133"/>
              <a:ext cx="326619" cy="318326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5237516" y="1779218"/>
              <a:ext cx="338634" cy="314187"/>
            </a:xfrm>
            <a:prstGeom prst="ellipse">
              <a:avLst/>
            </a:prstGeom>
            <a:solidFill>
              <a:srgbClr val="E9701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任意多边形 124"/>
            <p:cNvSpPr/>
            <p:nvPr/>
          </p:nvSpPr>
          <p:spPr>
            <a:xfrm>
              <a:off x="3260777" y="2093405"/>
              <a:ext cx="1133410" cy="799445"/>
            </a:xfrm>
            <a:custGeom>
              <a:avLst/>
              <a:gdLst>
                <a:gd name="connsiteX0" fmla="*/ 5772 w 1163514"/>
                <a:gd name="connsiteY0" fmla="*/ 291572 h 900125"/>
                <a:gd name="connsiteX1" fmla="*/ 851934 w 1163514"/>
                <a:gd name="connsiteY1" fmla="*/ 18617 h 900125"/>
                <a:gd name="connsiteX2" fmla="*/ 1152184 w 1163514"/>
                <a:gd name="connsiteY2" fmla="*/ 796539 h 900125"/>
                <a:gd name="connsiteX3" fmla="*/ 510740 w 1163514"/>
                <a:gd name="connsiteY3" fmla="*/ 837483 h 900125"/>
                <a:gd name="connsiteX4" fmla="*/ 5772 w 1163514"/>
                <a:gd name="connsiteY4" fmla="*/ 291572 h 900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3514" h="900125">
                  <a:moveTo>
                    <a:pt x="5772" y="291572"/>
                  </a:moveTo>
                  <a:cubicBezTo>
                    <a:pt x="62638" y="155094"/>
                    <a:pt x="660865" y="-65544"/>
                    <a:pt x="851934" y="18617"/>
                  </a:cubicBezTo>
                  <a:cubicBezTo>
                    <a:pt x="1043003" y="102778"/>
                    <a:pt x="1209050" y="660061"/>
                    <a:pt x="1152184" y="796539"/>
                  </a:cubicBezTo>
                  <a:cubicBezTo>
                    <a:pt x="1095318" y="933017"/>
                    <a:pt x="694985" y="921644"/>
                    <a:pt x="510740" y="837483"/>
                  </a:cubicBezTo>
                  <a:cubicBezTo>
                    <a:pt x="326495" y="753322"/>
                    <a:pt x="-51094" y="428050"/>
                    <a:pt x="5772" y="291572"/>
                  </a:cubicBezTo>
                  <a:close/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椭圆 26"/>
            <p:cNvSpPr/>
            <p:nvPr/>
          </p:nvSpPr>
          <p:spPr>
            <a:xfrm>
              <a:off x="3827482" y="2493319"/>
              <a:ext cx="326619" cy="31832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椭圆 16"/>
            <p:cNvSpPr/>
            <p:nvPr/>
          </p:nvSpPr>
          <p:spPr>
            <a:xfrm>
              <a:off x="3410700" y="2293489"/>
              <a:ext cx="326619" cy="318326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3838767" y="2179132"/>
              <a:ext cx="338634" cy="314187"/>
            </a:xfrm>
            <a:prstGeom prst="ellipse">
              <a:avLst/>
            </a:prstGeom>
            <a:solidFill>
              <a:srgbClr val="E9701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任意多边形 128"/>
            <p:cNvSpPr/>
            <p:nvPr/>
          </p:nvSpPr>
          <p:spPr>
            <a:xfrm>
              <a:off x="4356846" y="2353236"/>
              <a:ext cx="658906" cy="174811"/>
            </a:xfrm>
            <a:custGeom>
              <a:avLst/>
              <a:gdLst>
                <a:gd name="connsiteX0" fmla="*/ 0 w 658906"/>
                <a:gd name="connsiteY0" fmla="*/ 174811 h 174811"/>
                <a:gd name="connsiteX1" fmla="*/ 268941 w 658906"/>
                <a:gd name="connsiteY1" fmla="*/ 40341 h 174811"/>
                <a:gd name="connsiteX2" fmla="*/ 658906 w 658906"/>
                <a:gd name="connsiteY2" fmla="*/ 0 h 17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8906" h="174811">
                  <a:moveTo>
                    <a:pt x="0" y="174811"/>
                  </a:moveTo>
                  <a:cubicBezTo>
                    <a:pt x="79561" y="122143"/>
                    <a:pt x="159123" y="69476"/>
                    <a:pt x="268941" y="40341"/>
                  </a:cubicBezTo>
                  <a:cubicBezTo>
                    <a:pt x="378759" y="11206"/>
                    <a:pt x="518832" y="5603"/>
                    <a:pt x="658906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0" name="直接箭头连接符 129"/>
            <p:cNvCxnSpPr/>
            <p:nvPr/>
          </p:nvCxnSpPr>
          <p:spPr>
            <a:xfrm flipV="1">
              <a:off x="3980328" y="2892866"/>
              <a:ext cx="2074" cy="164276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ectangle 238"/>
            <p:cNvSpPr/>
            <p:nvPr/>
          </p:nvSpPr>
          <p:spPr>
            <a:xfrm>
              <a:off x="7819946" y="2831151"/>
              <a:ext cx="2271302" cy="1430457"/>
            </a:xfrm>
            <a:prstGeom prst="rect">
              <a:avLst/>
            </a:prstGeom>
            <a:solidFill>
              <a:srgbClr val="2F5597"/>
            </a:solidFill>
            <a:ln>
              <a:noFill/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省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、市地理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划分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城市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GDP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人口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、民族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组成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Rectangle 238"/>
            <p:cNvSpPr/>
            <p:nvPr/>
          </p:nvSpPr>
          <p:spPr>
            <a:xfrm>
              <a:off x="7807062" y="4381963"/>
              <a:ext cx="2284186" cy="1430457"/>
            </a:xfrm>
            <a:prstGeom prst="rect">
              <a:avLst/>
            </a:prstGeom>
            <a:solidFill>
              <a:srgbClr val="00B050"/>
            </a:solidFill>
            <a:ln>
              <a:noFill/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新闻报道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微博舆论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正负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情感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5730774" y="3291011"/>
              <a:ext cx="1159649" cy="332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时间相关性</a:t>
              </a:r>
              <a:endParaRPr lang="zh-CN" altLang="en-US" sz="1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3863688" y="1777330"/>
              <a:ext cx="1159649" cy="3320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空间相关性</a:t>
              </a:r>
              <a:endParaRPr lang="zh-CN" altLang="en-US" sz="14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本框 134"/>
                <p:cNvSpPr txBox="1"/>
                <p:nvPr/>
              </p:nvSpPr>
              <p:spPr>
                <a:xfrm>
                  <a:off x="2056800" y="2795568"/>
                  <a:ext cx="440158" cy="531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5" name="文本框 1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800" y="2795568"/>
                  <a:ext cx="440158" cy="5312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135"/>
                <p:cNvSpPr txBox="1"/>
                <p:nvPr/>
              </p:nvSpPr>
              <p:spPr>
                <a:xfrm>
                  <a:off x="1780933" y="5148978"/>
                  <a:ext cx="859224" cy="5312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36" name="文本框 1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0933" y="5148978"/>
                  <a:ext cx="859224" cy="5312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29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事件预测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竖排文字占位符 3"/>
          <p:cNvSpPr txBox="1">
            <a:spLocks/>
          </p:cNvSpPr>
          <p:nvPr/>
        </p:nvSpPr>
        <p:spPr>
          <a:xfrm>
            <a:off x="474457" y="2114197"/>
            <a:ext cx="3623133" cy="4242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预测模型建立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多维度特征分类建模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时间特征具有最好的预测效果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5162530" y="365760"/>
            <a:ext cx="5450103" cy="6047558"/>
            <a:chOff x="4166243" y="420505"/>
            <a:chExt cx="5450103" cy="6047558"/>
          </a:xfrm>
        </p:grpSpPr>
        <p:grpSp>
          <p:nvGrpSpPr>
            <p:cNvPr id="95" name="组合 94"/>
            <p:cNvGrpSpPr/>
            <p:nvPr/>
          </p:nvGrpSpPr>
          <p:grpSpPr>
            <a:xfrm>
              <a:off x="4166243" y="1073934"/>
              <a:ext cx="5450103" cy="5394129"/>
              <a:chOff x="4166243" y="1073934"/>
              <a:chExt cx="5450103" cy="5394129"/>
            </a:xfrm>
          </p:grpSpPr>
          <p:sp>
            <p:nvSpPr>
              <p:cNvPr id="98" name="云形 97"/>
              <p:cNvSpPr/>
              <p:nvPr/>
            </p:nvSpPr>
            <p:spPr>
              <a:xfrm>
                <a:off x="4350488" y="1073935"/>
                <a:ext cx="2374710" cy="1542197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Decision Tree,</a:t>
                </a:r>
              </a:p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Random Forest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,</a:t>
                </a:r>
                <a:endParaRPr lang="en-US" altLang="zh-CN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Kernel SVM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,</a:t>
                </a:r>
                <a:endParaRPr lang="en-US" altLang="zh-CN" sz="16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zh-CN" sz="1600" dirty="0" smtClean="0">
                    <a:solidFill>
                      <a:srgbClr val="C00000"/>
                    </a:solidFill>
                  </a:rPr>
                  <a:t>Gradient Tree Boosting</a:t>
                </a:r>
                <a:endParaRPr lang="zh-CN" altLang="en-US" sz="16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9" name="云形 98"/>
              <p:cNvSpPr/>
              <p:nvPr/>
            </p:nvSpPr>
            <p:spPr>
              <a:xfrm>
                <a:off x="6981612" y="1073934"/>
                <a:ext cx="2317888" cy="1542197"/>
              </a:xfrm>
              <a:prstGeom prst="cloud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smtClean="0">
                    <a:solidFill>
                      <a:schemeClr val="tx1"/>
                    </a:solidFill>
                  </a:rPr>
                  <a:t>Random Forest Regression,</a:t>
                </a:r>
                <a:r>
                  <a:rPr lang="en-US" altLang="zh-CN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600" dirty="0" smtClean="0">
                    <a:solidFill>
                      <a:srgbClr val="C00000"/>
                    </a:solidFill>
                  </a:rPr>
                  <a:t>Regression Tree</a:t>
                </a:r>
              </a:p>
            </p:txBody>
          </p:sp>
          <p:sp>
            <p:nvSpPr>
              <p:cNvPr id="100" name="圆角矩形 99"/>
              <p:cNvSpPr/>
              <p:nvPr/>
            </p:nvSpPr>
            <p:spPr>
              <a:xfrm>
                <a:off x="4166243" y="3276982"/>
                <a:ext cx="1371600" cy="742981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tx1"/>
                    </a:solidFill>
                  </a:rPr>
                  <a:t>时间特征子预测器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圆角矩形 100"/>
              <p:cNvSpPr/>
              <p:nvPr/>
            </p:nvSpPr>
            <p:spPr>
              <a:xfrm>
                <a:off x="6205494" y="3276982"/>
                <a:ext cx="1371600" cy="742981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tx1"/>
                    </a:solidFill>
                  </a:rPr>
                  <a:t>空间特征子预测器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圆角矩形 101"/>
              <p:cNvSpPr/>
              <p:nvPr/>
            </p:nvSpPr>
            <p:spPr>
              <a:xfrm>
                <a:off x="8244746" y="3276982"/>
                <a:ext cx="1371600" cy="742981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tx1"/>
                    </a:solidFill>
                  </a:rPr>
                  <a:t>媒体特征子预测器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3" name="组合 102"/>
              <p:cNvGrpSpPr/>
              <p:nvPr/>
            </p:nvGrpSpPr>
            <p:grpSpPr>
              <a:xfrm>
                <a:off x="4166243" y="4408228"/>
                <a:ext cx="5450103" cy="2059835"/>
                <a:chOff x="4166243" y="3775988"/>
                <a:chExt cx="6761833" cy="2555596"/>
              </a:xfrm>
            </p:grpSpPr>
            <p:sp>
              <p:nvSpPr>
                <p:cNvPr id="114" name="圆角矩形 113"/>
                <p:cNvSpPr/>
                <p:nvPr/>
              </p:nvSpPr>
              <p:spPr>
                <a:xfrm>
                  <a:off x="4166243" y="3775988"/>
                  <a:ext cx="6761833" cy="2555596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CN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zh-CN" altLang="en-US" dirty="0" smtClean="0">
                      <a:solidFill>
                        <a:schemeClr val="tx1"/>
                      </a:solidFill>
                    </a:rPr>
                    <a:t>二级综合预测器</a:t>
                  </a:r>
                  <a:endParaRPr lang="en-US" altLang="zh-CN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zh-CN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zh-CN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zh-CN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zh-CN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zh-CN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115" name="图片 11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178876" y="4518898"/>
                  <a:ext cx="4960677" cy="1500302"/>
                </a:xfrm>
                <a:prstGeom prst="rect">
                  <a:avLst/>
                </a:prstGeom>
              </p:spPr>
            </p:pic>
          </p:grpSp>
          <p:cxnSp>
            <p:nvCxnSpPr>
              <p:cNvPr id="104" name="直接连接符 103"/>
              <p:cNvCxnSpPr/>
              <p:nvPr/>
            </p:nvCxnSpPr>
            <p:spPr>
              <a:xfrm flipH="1">
                <a:off x="4815382" y="2569546"/>
                <a:ext cx="334106" cy="660851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/>
              <p:nvPr/>
            </p:nvCxnSpPr>
            <p:spPr>
              <a:xfrm flipH="1">
                <a:off x="5280726" y="2490238"/>
                <a:ext cx="2046717" cy="685333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/>
              <p:nvPr/>
            </p:nvCxnSpPr>
            <p:spPr>
              <a:xfrm>
                <a:off x="5876461" y="2569546"/>
                <a:ext cx="751907" cy="606025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连接符 106"/>
              <p:cNvCxnSpPr/>
              <p:nvPr/>
            </p:nvCxnSpPr>
            <p:spPr>
              <a:xfrm>
                <a:off x="6429037" y="2425881"/>
                <a:ext cx="2188490" cy="749690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 flipH="1">
                <a:off x="7190092" y="2569546"/>
                <a:ext cx="689928" cy="606025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8547672" y="2551773"/>
                <a:ext cx="534749" cy="623798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箭头连接符 110"/>
              <p:cNvCxnSpPr/>
              <p:nvPr/>
            </p:nvCxnSpPr>
            <p:spPr>
              <a:xfrm>
                <a:off x="4842678" y="4067034"/>
                <a:ext cx="0" cy="34119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111"/>
              <p:cNvCxnSpPr/>
              <p:nvPr/>
            </p:nvCxnSpPr>
            <p:spPr>
              <a:xfrm>
                <a:off x="6915647" y="4067034"/>
                <a:ext cx="0" cy="34119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箭头连接符 112"/>
              <p:cNvCxnSpPr/>
              <p:nvPr/>
            </p:nvCxnSpPr>
            <p:spPr>
              <a:xfrm>
                <a:off x="8926197" y="4067034"/>
                <a:ext cx="0" cy="341194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矩形 101"/>
            <p:cNvSpPr/>
            <p:nvPr/>
          </p:nvSpPr>
          <p:spPr>
            <a:xfrm>
              <a:off x="4583394" y="420505"/>
              <a:ext cx="20313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预测发生概率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矩形 101"/>
            <p:cNvSpPr/>
            <p:nvPr/>
          </p:nvSpPr>
          <p:spPr>
            <a:xfrm>
              <a:off x="7160279" y="420505"/>
              <a:ext cx="20313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预测发生频次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6" name="矩形 101"/>
          <p:cNvSpPr/>
          <p:nvPr/>
        </p:nvSpPr>
        <p:spPr>
          <a:xfrm>
            <a:off x="7222079" y="250734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37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847619755"/>
              </p:ext>
            </p:extLst>
          </p:nvPr>
        </p:nvGraphicFramePr>
        <p:xfrm>
          <a:off x="1856095" y="320017"/>
          <a:ext cx="7582956" cy="6036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8666325" y="3807727"/>
            <a:ext cx="35256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算法评估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开放数据与众包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53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算法评估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60068"/>
              </p:ext>
            </p:extLst>
          </p:nvPr>
        </p:nvGraphicFramePr>
        <p:xfrm>
          <a:off x="575780" y="4630080"/>
          <a:ext cx="4682216" cy="1620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544"/>
                <a:gridCol w="1261336"/>
                <a:gridCol w="1444336"/>
              </a:tblGrid>
              <a:tr h="405149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事件类型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误报率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漏报率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05149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公交车爆炸事件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14.28%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12.09%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05149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暴恐事件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12.39%</a:t>
                      </a:r>
                      <a:endParaRPr lang="zh-CN" altLang="en-US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14.05%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05149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校园砍杀事件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14.10%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11.54%</a:t>
                      </a:r>
                      <a:endParaRPr lang="zh-CN" altLang="en-US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069611" y="3912885"/>
            <a:ext cx="3498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事件聚类算法评估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135303"/>
              </p:ext>
            </p:extLst>
          </p:nvPr>
        </p:nvGraphicFramePr>
        <p:xfrm>
          <a:off x="6273787" y="4634138"/>
          <a:ext cx="4719747" cy="1980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249"/>
                <a:gridCol w="1573249"/>
                <a:gridCol w="1573249"/>
              </a:tblGrid>
              <a:tr h="39607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评估方法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准确率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预测频次误差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9607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测试集验证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64.50%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0.8956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9607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留一验证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82.34%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0.5250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9607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K-Fold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82.34%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0.5234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9607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滑动窗口</a:t>
                      </a:r>
                      <a:endParaRPr lang="zh-CN" altLang="en-US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75.27%</a:t>
                      </a:r>
                      <a:endParaRPr lang="zh-CN" altLang="en-US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0.5525</a:t>
                      </a:r>
                      <a:endParaRPr lang="zh-CN" altLang="en-US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8893263" y="1466220"/>
            <a:ext cx="19851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新闻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算法评估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84335" y="3912886"/>
            <a:ext cx="3498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事件预测算法评估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8848914" y="2787810"/>
            <a:ext cx="2073844" cy="7371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准确度</a:t>
            </a:r>
            <a:r>
              <a:rPr kumimoji="1" lang="zh-CN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kumimoji="1"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endParaRPr kumimoji="1"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765313"/>
              </p:ext>
            </p:extLst>
          </p:nvPr>
        </p:nvGraphicFramePr>
        <p:xfrm>
          <a:off x="404463" y="1526457"/>
          <a:ext cx="7852433" cy="2162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4996"/>
                <a:gridCol w="1514117"/>
                <a:gridCol w="3261815"/>
                <a:gridCol w="1801505"/>
              </a:tblGrid>
              <a:tr h="422394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媒体名称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发布时间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新闻标题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事件类型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460208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搜狐新闻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2013-12-16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河南砍学生男子患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年癫痫病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暴恐事件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0342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新华网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2013-01-23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面包车自燃 公交司机徒手拔断着火线路帮助灭火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公交车爆炸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0342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天津在线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2014-03-19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乌鲁木齐发生持械袭警案 嫌犯被民警当场击毙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暴恐事件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组 85"/>
          <p:cNvGrpSpPr/>
          <p:nvPr/>
        </p:nvGrpSpPr>
        <p:grpSpPr>
          <a:xfrm>
            <a:off x="6465342" y="1940486"/>
            <a:ext cx="1764258" cy="1710180"/>
            <a:chOff x="6911752" y="4853838"/>
            <a:chExt cx="1429012" cy="1788438"/>
          </a:xfrm>
        </p:grpSpPr>
        <p:sp>
          <p:nvSpPr>
            <p:cNvPr id="12" name="矩形 11"/>
            <p:cNvSpPr/>
            <p:nvPr/>
          </p:nvSpPr>
          <p:spPr>
            <a:xfrm>
              <a:off x="6911754" y="4853838"/>
              <a:ext cx="1429010" cy="4404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校园砍杀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6911752" y="5319848"/>
              <a:ext cx="1429011" cy="68947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911752" y="6034917"/>
              <a:ext cx="1429011" cy="607359"/>
            </a:xfrm>
            <a:prstGeom prst="rect">
              <a:avLst/>
            </a:prstGeom>
            <a:solidFill>
              <a:srgbClr val="FF533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暴恐事件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5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众包标注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692" y="2592981"/>
            <a:ext cx="5575851" cy="2808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10" y="1754221"/>
            <a:ext cx="4327139" cy="40810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45" y="1840791"/>
            <a:ext cx="2246885" cy="3994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42" y="4896900"/>
            <a:ext cx="1356213" cy="1356213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317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开放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98975" y="5511566"/>
            <a:ext cx="3338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http://data.sjtu.edu.cn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668" y="1985889"/>
            <a:ext cx="4200384" cy="325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19" y="1985888"/>
            <a:ext cx="6193273" cy="325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806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未来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796" y="1349033"/>
            <a:ext cx="5700453" cy="24254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26" name="Picture 2" descr="http://www.start.umd.edu/sites/default/files/data_tool/icons/GTD-Stacked-ForEPubs-155px-fullcolor-medr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29" y="1912232"/>
            <a:ext cx="1912825" cy="101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746651" y="4589742"/>
            <a:ext cx="2812473" cy="1658031"/>
            <a:chOff x="732583" y="4336524"/>
            <a:chExt cx="2812473" cy="1658031"/>
          </a:xfrm>
        </p:grpSpPr>
        <p:sp>
          <p:nvSpPr>
            <p:cNvPr id="6" name="文本框 5"/>
            <p:cNvSpPr txBox="1"/>
            <p:nvPr/>
          </p:nvSpPr>
          <p:spPr>
            <a:xfrm>
              <a:off x="920041" y="4336524"/>
              <a:ext cx="234542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800" dirty="0" smtClean="0">
                  <a:solidFill>
                    <a:schemeClr val="accent5">
                      <a:lumMod val="50000"/>
                    </a:schemeClr>
                  </a:solidFill>
                  <a:latin typeface="Franklin Gothic Heavy" panose="020B0903020102020204" pitchFamily="34" charset="0"/>
                  <a:ea typeface="Kozuka Mincho Pro H" panose="02020A00000000000000" pitchFamily="18" charset="-128"/>
                </a:rPr>
                <a:t>CTD</a:t>
              </a:r>
              <a:endParaRPr lang="zh-CN" altLang="en-US" sz="8800" dirty="0">
                <a:solidFill>
                  <a:schemeClr val="accent5">
                    <a:lumMod val="50000"/>
                  </a:schemeClr>
                </a:solidFill>
                <a:latin typeface="Franklin Gothic Heavy" panose="020B0903020102020204" pitchFamily="34" charset="0"/>
                <a:ea typeface="Kozuka Mincho Pro H" panose="02020A00000000000000" pitchFamily="18" charset="-128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32583" y="5656001"/>
              <a:ext cx="2812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latin typeface="Arial Narrow" panose="020B0606020202030204" pitchFamily="34" charset="0"/>
                  <a:cs typeface="Kartika" panose="02020503030404060203" pitchFamily="18" charset="0"/>
                </a:rPr>
                <a:t>CHINA TERRORISM DATABASE</a:t>
              </a:r>
              <a:endParaRPr lang="zh-CN" altLang="en-US" sz="1600" b="1" dirty="0">
                <a:latin typeface="Arial Narrow" panose="020B0606020202030204" pitchFamily="34" charset="0"/>
                <a:cs typeface="Kartika" panose="02020503030404060203" pitchFamily="18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71071" y="4693501"/>
            <a:ext cx="6583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基于开放数据平台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自动爬取网络新闻报道、微博媒介传播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语境过滤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事件聚类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众包标注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248782" y="1912233"/>
            <a:ext cx="909286" cy="507410"/>
          </a:xfrm>
          <a:prstGeom prst="ellipse">
            <a:avLst/>
          </a:prstGeom>
          <a:solidFill>
            <a:srgbClr val="5B9BD5">
              <a:alpha val="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 rot="8015058">
            <a:off x="8886329" y="1238458"/>
            <a:ext cx="1266587" cy="53457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58068" y="429998"/>
            <a:ext cx="264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中国地区数据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稀缺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5152" y="3146673"/>
            <a:ext cx="2812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马里兰大学 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UMD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Kartika" panose="02020503030404060203" pitchFamily="18" charset="0"/>
              </a:rPr>
              <a:t>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cs typeface="Kartika" panose="02020503030404060203" pitchFamily="18" charset="0"/>
              <a:hlinkClick r:id="rId4"/>
            </a:endParaRPr>
          </a:p>
          <a:p>
            <a:pPr algn="ctr"/>
            <a:r>
              <a:rPr lang="en-US" altLang="zh-CN" sz="1600" b="1" dirty="0" smtClean="0">
                <a:latin typeface="Arial Narrow" panose="020B0606020202030204" pitchFamily="34" charset="0"/>
                <a:cs typeface="Kartika" panose="02020503030404060203" pitchFamily="18" charset="0"/>
                <a:hlinkClick r:id="rId4"/>
              </a:rPr>
              <a:t>http</a:t>
            </a:r>
            <a:r>
              <a:rPr lang="en-US" altLang="zh-CN" sz="1600" b="1" dirty="0">
                <a:latin typeface="Arial Narrow" panose="020B0606020202030204" pitchFamily="34" charset="0"/>
                <a:cs typeface="Kartika" panose="02020503030404060203" pitchFamily="18" charset="0"/>
                <a:hlinkClick r:id="rId4"/>
              </a:rPr>
              <a:t>://www.start.umd.edu/gtd</a:t>
            </a:r>
            <a:r>
              <a:rPr lang="en-US" altLang="zh-CN" sz="1600" b="1" dirty="0" smtClean="0">
                <a:latin typeface="Arial Narrow" panose="020B0606020202030204" pitchFamily="34" charset="0"/>
                <a:cs typeface="Kartika" panose="02020503030404060203" pitchFamily="18" charset="0"/>
                <a:hlinkClick r:id="rId4"/>
              </a:rPr>
              <a:t>/</a:t>
            </a:r>
            <a:r>
              <a:rPr lang="zh-CN" altLang="en-US" sz="1600" b="1" dirty="0">
                <a:latin typeface="Arial Narrow" panose="020B0606020202030204" pitchFamily="34" charset="0"/>
                <a:cs typeface="Kartika" panose="02020503030404060203" pitchFamily="18" charset="0"/>
              </a:rPr>
              <a:t> </a:t>
            </a:r>
            <a:endParaRPr lang="en-US" altLang="zh-CN" sz="1600" b="1" dirty="0" smtClean="0">
              <a:latin typeface="Arial Narrow" panose="020B0606020202030204" pitchFamily="34" charset="0"/>
              <a:cs typeface="Kartika" panose="02020503030404060203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504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5127" y="1483273"/>
            <a:ext cx="10515600" cy="4351337"/>
          </a:xfrm>
        </p:spPr>
        <p:txBody>
          <a:bodyPr/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海量 </a:t>
            </a:r>
            <a:r>
              <a:rPr kumimoji="1"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HYLANDA 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大数据情报服务平台的 </a:t>
            </a:r>
            <a:r>
              <a:rPr kumimoji="1" lang="zh-CN" altLang="en-US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数据支持；</a:t>
            </a:r>
            <a:endParaRPr kumimoji="1" lang="en-US" altLang="zh-CN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暨南大学应急管理学院 陈玉梅老师的 </a:t>
            </a:r>
            <a:r>
              <a:rPr kumimoji="1"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指导建议；</a:t>
            </a:r>
            <a:endParaRPr kumimoji="1" lang="en-US" altLang="zh-CN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风窗杂志社 戴玉老师提供的 </a:t>
            </a:r>
            <a:r>
              <a:rPr kumimoji="1"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新闻背景；</a:t>
            </a:r>
            <a:endParaRPr kumimoji="1" lang="en-US" altLang="zh-CN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上海交通大学网络信息中心 金耀辉老师的 </a:t>
            </a:r>
            <a:r>
              <a:rPr kumimoji="1" lang="zh-CN" altLang="en-US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悉心指导；</a:t>
            </a:r>
            <a:endParaRPr kumimoji="1" lang="en-US" altLang="zh-CN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OMNILab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团队的所有成员。</a:t>
            </a:r>
            <a:endParaRPr kumimoji="1"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611754" y="3170706"/>
            <a:ext cx="1748974" cy="177215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0224446" y="469784"/>
            <a:ext cx="1748974" cy="177215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47166" y="4241789"/>
            <a:ext cx="1748974" cy="177215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868552" y="4243841"/>
            <a:ext cx="1748974" cy="1770452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3000" b="-13000"/>
            </a:stretch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 z="300000">
            <a:bevelT w="139700" h="1397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椭圆 15"/>
          <p:cNvSpPr/>
          <p:nvPr/>
        </p:nvSpPr>
        <p:spPr>
          <a:xfrm>
            <a:off x="4007859" y="4241789"/>
            <a:ext cx="1748974" cy="1772150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>
              <a:schemeClr val="accent1"/>
            </a:glow>
            <a:reflection endPos="0" dir="5400000" sy="-100000" algn="bl" rotWithShape="0"/>
            <a:softEdge rad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 z="300000">
            <a:bevelT w="139700" h="1397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66536" y="6094740"/>
            <a:ext cx="91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陈夏明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博士生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427229" y="6094740"/>
            <a:ext cx="91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王海洋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博士生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87922" y="6094740"/>
            <a:ext cx="91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孙莹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硕士生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31124" y="5124558"/>
            <a:ext cx="91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石开元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硕士生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643816" y="2375346"/>
            <a:ext cx="910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强思维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博士生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78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6" grpId="0" animBg="1"/>
      <p:bldP spid="5" grpId="0"/>
      <p:bldP spid="12" grpId="0"/>
      <p:bldP spid="14" grpId="0"/>
      <p:bldP spid="15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981433325"/>
              </p:ext>
            </p:extLst>
          </p:nvPr>
        </p:nvGraphicFramePr>
        <p:xfrm>
          <a:off x="2292825" y="320017"/>
          <a:ext cx="7582956" cy="6036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846160" y="1269242"/>
            <a:ext cx="2688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赛题背景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竞赛任务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195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374710" y="1847304"/>
            <a:ext cx="77713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请批评指正！谢谢！</a:t>
            </a:r>
            <a:endParaRPr lang="zh-CN" altLang="en-US" sz="2800" b="1" dirty="0">
              <a:solidFill>
                <a:schemeClr val="accent5">
                  <a:lumMod val="75000"/>
                </a:schemeClr>
              </a:solidFill>
              <a:latin typeface="Adobe 繁黑體 Std B" panose="020B0700000000000000" pitchFamily="34" charset="-128"/>
              <a:ea typeface="Adobe 繁黑體 Std B" panose="020B0700000000000000" pitchFamily="34" charset="-128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204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549" y="2980549"/>
            <a:ext cx="2828421" cy="15772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331" y="4268357"/>
            <a:ext cx="2534531" cy="2377390"/>
          </a:xfrm>
          <a:prstGeom prst="rect">
            <a:avLst/>
          </a:prstGeom>
        </p:spPr>
      </p:pic>
      <p:pic>
        <p:nvPicPr>
          <p:cNvPr id="6" name="Picture 2" descr="http://sc.jb51.net/uploads/allimg/120703/2-120F314195c1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200" y="4419550"/>
            <a:ext cx="3816641" cy="230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赛题背景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8445" y="1691322"/>
            <a:ext cx="5523646" cy="43513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日至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天内发生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起危害公共安全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媒体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大规模报道、网民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舆论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负面信息传播泛滥的温床。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了解危害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公共安全事件在互联网上的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触发、传播机理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，找到相关事件间的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影响关系和共性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，是意义重大的研究课题。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950" y="305411"/>
            <a:ext cx="4015654" cy="2599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686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竞赛任务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梯形 2"/>
          <p:cNvSpPr/>
          <p:nvPr/>
        </p:nvSpPr>
        <p:spPr>
          <a:xfrm rot="5400000">
            <a:off x="1370569" y="1337478"/>
            <a:ext cx="4266291" cy="5317175"/>
          </a:xfrm>
          <a:prstGeom prst="trapezoid">
            <a:avLst>
              <a:gd name="adj" fmla="val 202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1">
              <a:spcAft>
                <a:spcPts val="1800"/>
              </a:spcAft>
            </a:pPr>
            <a:r>
              <a:rPr lang="zh-CN" altLang="en-US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</a:t>
            </a:r>
            <a:r>
              <a:rPr lang="zh-CN" altLang="en-US" sz="3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数据清洗，剔除杂质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自定义标签，事件提取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梯形 5"/>
          <p:cNvSpPr/>
          <p:nvPr/>
        </p:nvSpPr>
        <p:spPr>
          <a:xfrm rot="5400000">
            <a:off x="5756492" y="1521039"/>
            <a:ext cx="4633415" cy="5317175"/>
          </a:xfrm>
          <a:prstGeom prst="trapezoid">
            <a:avLst>
              <a:gd name="adj" fmla="val 20292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lvl="1">
              <a:spcAft>
                <a:spcPts val="1800"/>
              </a:spcAft>
            </a:pPr>
            <a:r>
              <a:rPr lang="zh-CN" altLang="en-US" sz="3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r>
              <a:rPr lang="zh-CN" altLang="en-US" sz="3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任务（可选）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系列事件间相互触发关系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系列事件间共性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事件预测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113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409432" y="218367"/>
            <a:ext cx="10849971" cy="6291615"/>
            <a:chOff x="409432" y="218367"/>
            <a:chExt cx="10849971" cy="6291615"/>
          </a:xfrm>
        </p:grpSpPr>
        <p:sp>
          <p:nvSpPr>
            <p:cNvPr id="49" name="矩形 48"/>
            <p:cNvSpPr/>
            <p:nvPr/>
          </p:nvSpPr>
          <p:spPr>
            <a:xfrm>
              <a:off x="5995381" y="218367"/>
              <a:ext cx="2666038" cy="6289427"/>
            </a:xfrm>
            <a:prstGeom prst="rect">
              <a:avLst/>
            </a:prstGeom>
            <a:solidFill>
              <a:srgbClr val="5B9BD5">
                <a:alpha val="0"/>
              </a:srgbClr>
            </a:solidFill>
            <a:ln w="190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760956" y="218367"/>
              <a:ext cx="2498447" cy="6289427"/>
            </a:xfrm>
            <a:prstGeom prst="rect">
              <a:avLst/>
            </a:prstGeom>
            <a:solidFill>
              <a:srgbClr val="5B9BD5">
                <a:alpha val="0"/>
              </a:srgbClr>
            </a:solidFill>
            <a:ln w="190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152870" y="220555"/>
              <a:ext cx="2728031" cy="6289427"/>
            </a:xfrm>
            <a:prstGeom prst="rect">
              <a:avLst/>
            </a:prstGeom>
            <a:solidFill>
              <a:srgbClr val="5B9BD5">
                <a:alpha val="0"/>
              </a:srgbClr>
            </a:solidFill>
            <a:ln w="190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09432" y="218368"/>
              <a:ext cx="2620743" cy="6289427"/>
            </a:xfrm>
            <a:prstGeom prst="rect">
              <a:avLst/>
            </a:prstGeom>
            <a:solidFill>
              <a:srgbClr val="5B9BD5">
                <a:alpha val="0"/>
              </a:srgbClr>
            </a:solidFill>
            <a:ln w="19050">
              <a:solidFill>
                <a:schemeClr val="bg1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圆柱形 4"/>
            <p:cNvSpPr/>
            <p:nvPr/>
          </p:nvSpPr>
          <p:spPr>
            <a:xfrm>
              <a:off x="688286" y="5141576"/>
              <a:ext cx="1964656" cy="1194275"/>
            </a:xfrm>
            <a:prstGeom prst="can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原始数据集</a:t>
              </a:r>
              <a:endPara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HDFS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柱形 5"/>
            <p:cNvSpPr/>
            <p:nvPr/>
          </p:nvSpPr>
          <p:spPr>
            <a:xfrm>
              <a:off x="3485280" y="5141575"/>
              <a:ext cx="1964656" cy="1194275"/>
            </a:xfrm>
            <a:prstGeom prst="can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事件集</a:t>
              </a:r>
              <a:endPara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HDFS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圆柱形 6"/>
            <p:cNvSpPr/>
            <p:nvPr/>
          </p:nvSpPr>
          <p:spPr>
            <a:xfrm>
              <a:off x="6535782" y="5141575"/>
              <a:ext cx="1964656" cy="1194275"/>
            </a:xfrm>
            <a:prstGeom prst="can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特征集</a:t>
              </a:r>
              <a:endPara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HDFS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立方体 7"/>
            <p:cNvSpPr/>
            <p:nvPr/>
          </p:nvSpPr>
          <p:spPr>
            <a:xfrm>
              <a:off x="9155318" y="5121881"/>
              <a:ext cx="1939306" cy="1194275"/>
            </a:xfrm>
            <a:prstGeom prst="cub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预测模型</a:t>
              </a:r>
              <a:endPara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</a:t>
              </a:r>
              <a:endPara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流程图: 多文档 11"/>
            <p:cNvSpPr/>
            <p:nvPr/>
          </p:nvSpPr>
          <p:spPr>
            <a:xfrm>
              <a:off x="647342" y="1235826"/>
              <a:ext cx="2142388" cy="1245097"/>
            </a:xfrm>
            <a:prstGeom prst="flowChartMultidocument">
              <a:avLst/>
            </a:prstGeom>
            <a:solidFill>
              <a:schemeClr val="accent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新闻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微博数据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697953" y="3421741"/>
              <a:ext cx="1964656" cy="92746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数据预处理</a:t>
              </a:r>
              <a:endPara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Processing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下箭头 13"/>
            <p:cNvSpPr/>
            <p:nvPr/>
          </p:nvSpPr>
          <p:spPr>
            <a:xfrm>
              <a:off x="1322046" y="2660290"/>
              <a:ext cx="697135" cy="622548"/>
            </a:xfrm>
            <a:prstGeom prst="downArrow">
              <a:avLst/>
            </a:prstGeom>
            <a:solidFill>
              <a:schemeClr val="accent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下箭头 14"/>
            <p:cNvSpPr/>
            <p:nvPr/>
          </p:nvSpPr>
          <p:spPr>
            <a:xfrm>
              <a:off x="1309371" y="4465453"/>
              <a:ext cx="697135" cy="622548"/>
            </a:xfrm>
            <a:prstGeom prst="downArrow">
              <a:avLst/>
            </a:prstGeom>
            <a:solidFill>
              <a:schemeClr val="accent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2652943" y="1360550"/>
              <a:ext cx="1913953" cy="4370540"/>
              <a:chOff x="2674961" y="395777"/>
              <a:chExt cx="2211658" cy="5390874"/>
            </a:xfrm>
          </p:grpSpPr>
          <p:sp>
            <p:nvSpPr>
              <p:cNvPr id="16" name="流程图: 过程 15"/>
              <p:cNvSpPr/>
              <p:nvPr/>
            </p:nvSpPr>
            <p:spPr>
              <a:xfrm>
                <a:off x="2674961" y="5691117"/>
                <a:ext cx="491319" cy="95534"/>
              </a:xfrm>
              <a:prstGeom prst="flowChartProcess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流程图: 过程 16"/>
              <p:cNvSpPr/>
              <p:nvPr/>
            </p:nvSpPr>
            <p:spPr>
              <a:xfrm>
                <a:off x="3070746" y="491318"/>
                <a:ext cx="95534" cy="5295333"/>
              </a:xfrm>
              <a:prstGeom prst="flowChartProcess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流程图: 过程 17"/>
              <p:cNvSpPr/>
              <p:nvPr/>
            </p:nvSpPr>
            <p:spPr>
              <a:xfrm>
                <a:off x="3070746" y="395778"/>
                <a:ext cx="1674142" cy="95539"/>
              </a:xfrm>
              <a:prstGeom prst="flowChartProcess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下箭头 18"/>
              <p:cNvSpPr/>
              <p:nvPr/>
            </p:nvSpPr>
            <p:spPr>
              <a:xfrm>
                <a:off x="4619763" y="395777"/>
                <a:ext cx="266856" cy="416265"/>
              </a:xfrm>
              <a:prstGeom prst="down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圆角矩形 20"/>
            <p:cNvSpPr/>
            <p:nvPr/>
          </p:nvSpPr>
          <p:spPr>
            <a:xfrm>
              <a:off x="3490846" y="1734725"/>
              <a:ext cx="1964656" cy="92746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新闻分类</a:t>
              </a:r>
              <a:endPara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Spark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3476829" y="3451278"/>
              <a:ext cx="1964656" cy="92746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事件聚类</a:t>
              </a:r>
              <a:endPara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Spark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下箭头 23"/>
            <p:cNvSpPr/>
            <p:nvPr/>
          </p:nvSpPr>
          <p:spPr>
            <a:xfrm>
              <a:off x="4109819" y="2778443"/>
              <a:ext cx="697135" cy="62254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下箭头 24"/>
            <p:cNvSpPr/>
            <p:nvPr/>
          </p:nvSpPr>
          <p:spPr>
            <a:xfrm>
              <a:off x="4097912" y="4498273"/>
              <a:ext cx="697135" cy="62254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右箭头 26"/>
            <p:cNvSpPr/>
            <p:nvPr/>
          </p:nvSpPr>
          <p:spPr>
            <a:xfrm>
              <a:off x="5534605" y="5177581"/>
              <a:ext cx="1123873" cy="1232390"/>
            </a:xfrm>
            <a:prstGeom prst="rightArrow">
              <a:avLst>
                <a:gd name="adj1" fmla="val 50000"/>
                <a:gd name="adj2" fmla="val 51282"/>
              </a:avLst>
            </a:prstGeom>
            <a:solidFill>
              <a:schemeClr val="bg1"/>
            </a:solidFill>
            <a:ln>
              <a:solidFill>
                <a:srgbClr val="00206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</a:t>
              </a:r>
              <a:endParaRPr lang="en-US" altLang="zh-CN" sz="2000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提取</a:t>
              </a:r>
              <a:endParaRPr lang="zh-CN" altLang="en-US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下箭头 28"/>
            <p:cNvSpPr/>
            <p:nvPr/>
          </p:nvSpPr>
          <p:spPr>
            <a:xfrm rot="10800000">
              <a:off x="7147861" y="2745621"/>
              <a:ext cx="697135" cy="622548"/>
            </a:xfrm>
            <a:prstGeom prst="downArrow">
              <a:avLst/>
            </a:prstGeom>
            <a:solidFill>
              <a:schemeClr val="accent1"/>
            </a:solidFill>
            <a:ln w="3175"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6535782" y="3451278"/>
              <a:ext cx="1964656" cy="92746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关联分析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6514100" y="1734781"/>
              <a:ext cx="1964656" cy="92746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可视分析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上箭头 31"/>
            <p:cNvSpPr/>
            <p:nvPr/>
          </p:nvSpPr>
          <p:spPr>
            <a:xfrm>
              <a:off x="6576591" y="4378746"/>
              <a:ext cx="1906801" cy="880022"/>
            </a:xfrm>
            <a:prstGeom prst="upArrow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accent5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异常点剔除</a:t>
              </a:r>
              <a:endParaRPr lang="zh-CN" altLang="en-US" sz="20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 rot="16200000">
              <a:off x="9877224" y="4493394"/>
              <a:ext cx="495497" cy="659111"/>
            </a:xfrm>
            <a:prstGeom prst="chevron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 rot="16200000">
              <a:off x="9877225" y="2539080"/>
              <a:ext cx="495497" cy="659111"/>
            </a:xfrm>
            <a:prstGeom prst="chevron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立方体 34"/>
            <p:cNvSpPr/>
            <p:nvPr/>
          </p:nvSpPr>
          <p:spPr>
            <a:xfrm>
              <a:off x="9155318" y="3251059"/>
              <a:ext cx="1939306" cy="1194275"/>
            </a:xfrm>
            <a:prstGeom prst="cub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特征降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维</a:t>
              </a:r>
              <a:endPara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模型训练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立方体 35"/>
            <p:cNvSpPr/>
            <p:nvPr/>
          </p:nvSpPr>
          <p:spPr>
            <a:xfrm>
              <a:off x="9155318" y="1285060"/>
              <a:ext cx="1939306" cy="1194275"/>
            </a:xfrm>
            <a:prstGeom prst="cub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模型预测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7430578" y="1360549"/>
              <a:ext cx="1703462" cy="4726273"/>
              <a:chOff x="7819182" y="1117987"/>
              <a:chExt cx="1834168" cy="5016004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7819182" y="1117987"/>
                <a:ext cx="1584296" cy="4961412"/>
                <a:chOff x="7833815" y="297943"/>
                <a:chExt cx="1526283" cy="6358753"/>
              </a:xfrm>
            </p:grpSpPr>
            <p:sp>
              <p:nvSpPr>
                <p:cNvPr id="37" name="流程图: 过程 36"/>
                <p:cNvSpPr/>
                <p:nvPr/>
              </p:nvSpPr>
              <p:spPr>
                <a:xfrm>
                  <a:off x="7833815" y="378716"/>
                  <a:ext cx="108422" cy="416265"/>
                </a:xfrm>
                <a:prstGeom prst="flowChartProcess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流程图: 过程 37"/>
                <p:cNvSpPr/>
                <p:nvPr/>
              </p:nvSpPr>
              <p:spPr>
                <a:xfrm>
                  <a:off x="7833815" y="297943"/>
                  <a:ext cx="1526283" cy="166079"/>
                </a:xfrm>
                <a:prstGeom prst="flowChartProcess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流程图: 过程 38"/>
                <p:cNvSpPr/>
                <p:nvPr/>
              </p:nvSpPr>
              <p:spPr>
                <a:xfrm>
                  <a:off x="9253180" y="368482"/>
                  <a:ext cx="106918" cy="6288214"/>
                </a:xfrm>
                <a:prstGeom prst="flowChartProcess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4" name="右箭头 43"/>
              <p:cNvSpPr/>
              <p:nvPr/>
            </p:nvSpPr>
            <p:spPr>
              <a:xfrm>
                <a:off x="9298507" y="5916520"/>
                <a:ext cx="354843" cy="217471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946914" y="363876"/>
              <a:ext cx="16611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预处理</a:t>
              </a:r>
              <a:endPara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（任务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669750" y="365583"/>
              <a:ext cx="16611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事件提取</a:t>
              </a:r>
              <a:endPara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（任务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497827" y="365583"/>
              <a:ext cx="16611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关联分析</a:t>
              </a:r>
              <a:endPara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（任务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9179606" y="363875"/>
              <a:ext cx="16611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事件预测</a:t>
              </a:r>
              <a:endPara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（任务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614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1611007670"/>
              </p:ext>
            </p:extLst>
          </p:nvPr>
        </p:nvGraphicFramePr>
        <p:xfrm>
          <a:off x="1637731" y="320017"/>
          <a:ext cx="7582956" cy="6036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8611735" y="1201003"/>
            <a:ext cx="2688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145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037" y="4555747"/>
            <a:ext cx="2505341" cy="1401091"/>
          </a:xfrm>
          <a:prstGeom prst="rect">
            <a:avLst/>
          </a:prstGeom>
        </p:spPr>
      </p:pic>
      <p:sp>
        <p:nvSpPr>
          <p:cNvPr id="23" name="右箭头 22"/>
          <p:cNvSpPr/>
          <p:nvPr/>
        </p:nvSpPr>
        <p:spPr>
          <a:xfrm rot="5400000">
            <a:off x="7159830" y="2287575"/>
            <a:ext cx="1402009" cy="2018630"/>
          </a:xfrm>
          <a:prstGeom prst="rightArrow">
            <a:avLst/>
          </a:prstGeom>
          <a:solidFill>
            <a:srgbClr val="61A0DB">
              <a:alpha val="4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3753129" y="4277897"/>
            <a:ext cx="2690443" cy="2018630"/>
          </a:xfrm>
          <a:prstGeom prst="rightArrow">
            <a:avLst/>
          </a:prstGeom>
          <a:solidFill>
            <a:srgbClr val="61A0DB">
              <a:alpha val="4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数据集及预处理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547213" y="3230156"/>
            <a:ext cx="5896381" cy="2840553"/>
            <a:chOff x="547213" y="3230156"/>
            <a:chExt cx="5896381" cy="284055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213" y="3230156"/>
              <a:ext cx="2234185" cy="14556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文本框 6"/>
            <p:cNvSpPr txBox="1"/>
            <p:nvPr/>
          </p:nvSpPr>
          <p:spPr>
            <a:xfrm>
              <a:off x="2952173" y="3339489"/>
              <a:ext cx="10008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GDP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9843" y="3851309"/>
              <a:ext cx="2220064" cy="15662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文本框 17"/>
            <p:cNvSpPr txBox="1"/>
            <p:nvPr/>
          </p:nvSpPr>
          <p:spPr>
            <a:xfrm>
              <a:off x="3847851" y="4050432"/>
              <a:ext cx="17267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民族节日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9315" y="4555747"/>
              <a:ext cx="2290379" cy="15149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文本框 19"/>
            <p:cNvSpPr txBox="1"/>
            <p:nvPr/>
          </p:nvSpPr>
          <p:spPr>
            <a:xfrm>
              <a:off x="4810380" y="5098260"/>
              <a:ext cx="16332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城市坐标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 23"/>
          <p:cNvGrpSpPr/>
          <p:nvPr/>
        </p:nvGrpSpPr>
        <p:grpSpPr>
          <a:xfrm>
            <a:off x="7686633" y="662181"/>
            <a:ext cx="3188693" cy="2567975"/>
            <a:chOff x="6521052" y="1019140"/>
            <a:chExt cx="3188693" cy="2567975"/>
          </a:xfrm>
        </p:grpSpPr>
        <p:sp>
          <p:nvSpPr>
            <p:cNvPr id="8" name="文本框 7"/>
            <p:cNvSpPr txBox="1"/>
            <p:nvPr/>
          </p:nvSpPr>
          <p:spPr>
            <a:xfrm>
              <a:off x="6521052" y="1019140"/>
              <a:ext cx="31886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新闻</a:t>
              </a:r>
              <a:r>
                <a:rPr kumimoji="1"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kumimoji="1"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微博数据（</a:t>
              </a:r>
              <a:r>
                <a:rPr kumimoji="1"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54</a:t>
              </a:r>
              <a:r>
                <a:rPr kumimoji="1"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万条）</a:t>
              </a:r>
              <a:endPara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521052" y="3187005"/>
              <a:ext cx="31886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媒体</a:t>
              </a:r>
              <a:r>
                <a:rPr kumimoji="1"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kumimoji="1"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用户数据（</a:t>
              </a:r>
              <a:r>
                <a:rPr kumimoji="1"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24</a:t>
              </a:r>
              <a:r>
                <a:rPr kumimoji="1"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万条）</a:t>
              </a:r>
              <a:endPara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内容占位符 2"/>
          <p:cNvSpPr txBox="1">
            <a:spLocks/>
          </p:cNvSpPr>
          <p:nvPr/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数据清洗：去重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纠错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数据扩充（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Data Enrichment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086" y="1028541"/>
            <a:ext cx="1832978" cy="183297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77" y="4035367"/>
            <a:ext cx="2125785" cy="212578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77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04437" y="3654581"/>
            <a:ext cx="26886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新闻分类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事件聚类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关联分析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事件预测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4183486300"/>
              </p:ext>
            </p:extLst>
          </p:nvPr>
        </p:nvGraphicFramePr>
        <p:xfrm>
          <a:off x="2292825" y="320017"/>
          <a:ext cx="7582956" cy="6036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AC905-68AD-43B2-997D-2FF60507A5C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575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TM02900688[[fn=平面]]</Template>
  <TotalTime>2731</TotalTime>
  <Words>1058</Words>
  <Application>Microsoft Macintosh PowerPoint</Application>
  <PresentationFormat>自定义</PresentationFormat>
  <Paragraphs>421</Paragraphs>
  <Slides>30</Slides>
  <Notes>13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2" baseType="lpstr">
      <vt:lpstr>HDOfficeLightV0</vt:lpstr>
      <vt:lpstr>1_HDOfficeLightV0</vt:lpstr>
      <vt:lpstr>危害公共安全事件的关联关系挖掘及预测</vt:lpstr>
      <vt:lpstr>PowerPoint 演示文稿</vt:lpstr>
      <vt:lpstr>PowerPoint 演示文稿</vt:lpstr>
      <vt:lpstr>赛题背景</vt:lpstr>
      <vt:lpstr>竞赛任务</vt:lpstr>
      <vt:lpstr>PowerPoint 演示文稿</vt:lpstr>
      <vt:lpstr>PowerPoint 演示文稿</vt:lpstr>
      <vt:lpstr>数据集及预处理</vt:lpstr>
      <vt:lpstr>PowerPoint 演示文稿</vt:lpstr>
      <vt:lpstr>新闻分类</vt:lpstr>
      <vt:lpstr>新闻分类</vt:lpstr>
      <vt:lpstr>新闻分类</vt:lpstr>
      <vt:lpstr>新闻分类</vt:lpstr>
      <vt:lpstr>语境过滤的新闻分类算法 News Classification with Context Filtering</vt:lpstr>
      <vt:lpstr>语境过滤</vt:lpstr>
      <vt:lpstr>事件聚类算法</vt:lpstr>
      <vt:lpstr>事件聚类结果可视化</vt:lpstr>
      <vt:lpstr>特征提取</vt:lpstr>
      <vt:lpstr>关联分析</vt:lpstr>
      <vt:lpstr>关联分析</vt:lpstr>
      <vt:lpstr>PowerPoint 演示文稿</vt:lpstr>
      <vt:lpstr>事件预测</vt:lpstr>
      <vt:lpstr>事件预测</vt:lpstr>
      <vt:lpstr>PowerPoint 演示文稿</vt:lpstr>
      <vt:lpstr>算法评估</vt:lpstr>
      <vt:lpstr>众包标注</vt:lpstr>
      <vt:lpstr>开放数据</vt:lpstr>
      <vt:lpstr>未来</vt:lpstr>
      <vt:lpstr>致谢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危害公共安全事件的关联关系挖掘及预测</dc:title>
  <dc:creator>sky</dc:creator>
  <cp:lastModifiedBy>思维 强</cp:lastModifiedBy>
  <cp:revision>321</cp:revision>
  <dcterms:created xsi:type="dcterms:W3CDTF">2014-12-01T06:38:38Z</dcterms:created>
  <dcterms:modified xsi:type="dcterms:W3CDTF">2015-07-10T03:17:55Z</dcterms:modified>
</cp:coreProperties>
</file>